
<file path=[Content_Types].xml><?xml version="1.0" encoding="utf-8"?>
<Types xmlns="http://schemas.openxmlformats.org/package/2006/content-types">
  <Default Extension="jpeg" ContentType="image/jpeg"/>
  <Default Extension="png" ContentType="image/png"/>
  <Default Extension="pptx" ContentType="application/vnd.openxmlformats-officedocument.presentationml.presentation"/>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7" r:id="rId3"/>
    <p:sldId id="317" r:id="rId4"/>
    <p:sldId id="318" r:id="rId5"/>
    <p:sldId id="319" r:id="rId6"/>
    <p:sldId id="321" r:id="rId7"/>
    <p:sldId id="322" r:id="rId8"/>
    <p:sldId id="323" r:id="rId9"/>
    <p:sldId id="324" r:id="rId10"/>
    <p:sldId id="325" r:id="rId11"/>
    <p:sldId id="326" r:id="rId12"/>
    <p:sldId id="327" r:id="rId13"/>
    <p:sldId id="328" r:id="rId14"/>
    <p:sldId id="329" r:id="rId15"/>
    <p:sldId id="330" r:id="rId16"/>
    <p:sldId id="331" r:id="rId17"/>
    <p:sldId id="332" r:id="rId18"/>
    <p:sldId id="333" r:id="rId19"/>
    <p:sldId id="334" r:id="rId20"/>
    <p:sldId id="335" r:id="rId21"/>
    <p:sldId id="336" r:id="rId22"/>
    <p:sldId id="338" r:id="rId23"/>
    <p:sldId id="370" r:id="rId24"/>
    <p:sldId id="337" r:id="rId25"/>
    <p:sldId id="339" r:id="rId26"/>
    <p:sldId id="369" r:id="rId27"/>
    <p:sldId id="340" r:id="rId28"/>
    <p:sldId id="371" r:id="rId29"/>
    <p:sldId id="372" r:id="rId30"/>
    <p:sldId id="374" r:id="rId31"/>
    <p:sldId id="377" r:id="rId32"/>
    <p:sldId id="378" r:id="rId33"/>
    <p:sldId id="379" r:id="rId34"/>
  </p:sldIdLst>
  <p:sldSz cx="12192000" cy="6858000"/>
  <p:notesSz cx="6858000" cy="9144000"/>
  <p:custDataLst>
    <p:tags r:id="rId3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eg>
</file>

<file path=ppt/media/image2.jpeg>
</file>

<file path=ppt/media/image3.wm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吴女士报警后，杭州市公安局余杭分局于8月13日作出行政处罚书，“经查证，郎某与何某利用信息网络公然侮辱、诽谤他人，属情节较重。”郎某和何某被行政拘留9日。但吴女士认为，两人的道歉毫无诚意，因此决定向法院提起诉讼。12月14日，余杭人民法院立案受理吴女士诉郎某、何某诽谤罪一案。诽谤罪是我国刑法规定的罪名之一，刑法第246条规定，以暴力或者其他方法公然侮辱他人或者捏造事实诽谤他人，情节严重的，处3年以下有期徒刑、拘役、管制或者剥夺政治权利。但与一般刑事犯罪不同，该罪名属于“告诉才受理”，与通常情况下刑事犯罪由检察机关提起公诉不同，诽谤罪往往需要当事人自行到人民法院起诉。</a:t>
            </a:r>
          </a:p>
          <a:p>
            <a:endParaRPr lang="zh-CN" altLang="en-US"/>
          </a:p>
          <a:p>
            <a:r>
              <a:rPr lang="zh-CN" altLang="en-US"/>
              <a:t>不过，刑法也规定了几种例外情形，如“严重危害社会秩序和国家利益的除外”“如果被害人因受强制、威吓无法告诉的，人民检察院和被害人的近亲属也可以告诉”。</a:t>
            </a:r>
          </a:p>
          <a:p>
            <a:endParaRPr lang="zh-CN" altLang="en-US"/>
          </a:p>
          <a:p>
            <a:r>
              <a:rPr lang="zh-CN" altLang="en-US"/>
              <a:t>造谣者行为涉嫌“严重危害社会秩序”</a:t>
            </a:r>
          </a:p>
          <a:p>
            <a:endParaRPr lang="zh-CN" altLang="en-US"/>
          </a:p>
          <a:p>
            <a:r>
              <a:rPr lang="zh-CN" altLang="en-US"/>
              <a:t>本案中，吴女士已经向法院提起刑事自诉，为何公安机关又在此时立案？</a:t>
            </a:r>
          </a:p>
          <a:p>
            <a:endParaRPr lang="zh-CN" altLang="en-US"/>
          </a:p>
          <a:p>
            <a:r>
              <a:rPr lang="zh-CN" altLang="en-US"/>
              <a:t>在公安机关通报正式立案后，“浙江检察”也发布消息，对此作出了解释。检察机关指出：“相关视频材料进一步在网络上传播、发酵，案件情势发生了变化，郎某、何某的行为不仅损害被害人人格权，而且经网络社会这个特定社会领域和区域得以迅速传播，严重扰乱网络社会公共秩序，给广大公众造成不安全感，严重危害社会秩序，依据《中华人民共和国刑法》第二百四十六条第二款之规定，应当按公诉程序予以追诉。”也就是说，检察机关认为，郎某、何某的行为构成了刑法规定的例外情形——“严重危害社会秩序”，因此建议公安机关立案侦查。根据我国相关法律和司法解释的规定，检察机关负有立案监督职责，监督范围主要包括公安机关应当立案而不立案和公安机关不应当立案而立案。</a:t>
            </a:r>
          </a:p>
          <a:p>
            <a:endParaRPr lang="zh-CN" altLang="en-US"/>
          </a:p>
          <a:p>
            <a:r>
              <a:rPr lang="zh-CN" altLang="en-US"/>
              <a:t>需要注意的是，按照刑事诉讼法规定，自诉案件中被告人有罪的举证责任应由自诉人承担。不过，刑法还规定，如果通过信息网络实施诽谤行为，被害人向人民法院告诉，但提供证据确有困难的，人民法院可以要求公安机关提供协助。检察机关通报显示，法院在立案后确实要求杭州市公安局余杭分局提供了协助。</a:t>
            </a:r>
          </a:p>
          <a:p>
            <a:endParaRPr lang="zh-CN" altLang="en-US"/>
          </a:p>
          <a:p>
            <a:r>
              <a:rPr lang="zh-CN" altLang="en-US"/>
              <a:t>到目前为止，可以说公检法三家都在各自法定职权范围内依法履职。</a:t>
            </a:r>
          </a:p>
          <a:p>
            <a:endParaRPr lang="zh-CN" altLang="en-US"/>
          </a:p>
          <a:p>
            <a:r>
              <a:rPr lang="zh-CN" altLang="en-US"/>
              <a:t>自诉变公诉，对当事人有何影响？</a:t>
            </a:r>
          </a:p>
          <a:p>
            <a:endParaRPr lang="zh-CN" altLang="en-US"/>
          </a:p>
          <a:p>
            <a:r>
              <a:rPr lang="zh-CN" altLang="en-US"/>
              <a:t>公安机关正式立案后，对接下来的案件走向有何影响？</a:t>
            </a:r>
          </a:p>
          <a:p>
            <a:endParaRPr lang="zh-CN" altLang="en-US"/>
          </a:p>
          <a:p>
            <a:r>
              <a:rPr lang="zh-CN" altLang="en-US"/>
              <a:t>法律界人士分析指出，如果公安机关或检察机关调查后，认为证据不足以支撑郎某、何某的行为构成“严重危害社会秩序”这一判断，那么本案也不会进入公诉程序，仍为吴女士自诉案件。但如果本案最终变成公诉案件，对双方都会产生不小影响。具体而言，吴女士的自诉案件会被检察机关公诉案件取代，吴女士可以在检察机关公诉时，提起附带民事赔偿请求，也可以放弃。</a:t>
            </a:r>
          </a:p>
          <a:p>
            <a:endParaRPr lang="zh-CN" altLang="en-US"/>
          </a:p>
          <a:p>
            <a:r>
              <a:rPr lang="zh-CN" altLang="en-US"/>
              <a:t>对郎某、何某来说，则可能会面临更加严厉的刑事处罚。一方面，一旦作为公诉案件，两人就要面对检察机关“严重危害社会秩序”的指控，很可能加重刑事责任。另一方面，自诉案件中，被告一方还享有调解权，刑事诉讼法规定，“人民法院对自诉案件，可以进行调解”。但在公诉案件中，不存在调解之说。</a:t>
            </a:r>
          </a:p>
          <a:p>
            <a:endParaRPr lang="zh-CN" altLang="en-US"/>
          </a:p>
          <a:p>
            <a:r>
              <a:rPr lang="zh-CN" altLang="en-US"/>
              <a:t>不论是自诉案件还是公诉案件，郎某、何某都有可能通过赔礼道歉、赔偿损失的方式与吴女士达成和解。只不过，在自诉案件中，双方可以自行和解、撤案。而在公诉案件中，即使双方达成和解协议，也不意味着郎某、何某就一定能免于刑事处罚。我国刑事诉讼法规定，“对于达成和解协议的案件，公安机关可以向人民检察院提出从宽处理的建议。人民检察院可以向人民法院提出从宽处罚的建议；对于犯罪情节轻微，不需要判处刑罚的，可以作出不起诉的决定。人民法院可以依法对被告人从宽处罚。”</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《中华人民共和国高等教育法）（</a:t>
            </a:r>
            <a:r>
              <a:rPr lang="en-US" altLang="zh-CN"/>
              <a:t>2018</a:t>
            </a:r>
            <a:r>
              <a:rPr lang="zh-CN" altLang="en-US"/>
              <a:t>年修订）第六章　高等学校的学生</a:t>
            </a:r>
          </a:p>
          <a:p>
            <a:r>
              <a:rPr lang="zh-CN" altLang="en-US"/>
              <a:t>第五十三条</a:t>
            </a:r>
          </a:p>
          <a:p>
            <a:r>
              <a:rPr lang="zh-CN" altLang="en-US"/>
              <a:t>高等学校的学生应当遵守法律、法规，遵守学生行为规范和学校的各项管理制度，尊敬师长，</a:t>
            </a:r>
            <a:r>
              <a:rPr lang="zh-CN" altLang="en-US">
                <a:solidFill>
                  <a:srgbClr val="FF0000"/>
                </a:solidFill>
                <a:uFillTx/>
              </a:rPr>
              <a:t>刻苦学习，增强体质</a:t>
            </a:r>
            <a:r>
              <a:rPr lang="zh-CN" altLang="en-US"/>
              <a:t>，树立爱国主义、集体主义和社会主义思想，努力学习马克思列宁主义、毛泽东思想、邓小平理论，具有良好的思想品德，掌握较高的科学文化知识和专业技能。 高等学校学生的合法权益，受法律保护。</a:t>
            </a:r>
            <a:r>
              <a:rPr lang="en-US" altLang="zh-CN"/>
              <a:t>——</a:t>
            </a:r>
            <a:r>
              <a:rPr lang="zh-CN" altLang="en-US"/>
              <a:t>所以，在校大学生不好好学习、锻炼身体是违法的。但是不犯罪！我们常说</a:t>
            </a:r>
            <a:r>
              <a:rPr lang="en-US" altLang="zh-CN"/>
              <a:t>“</a:t>
            </a:r>
            <a:r>
              <a:rPr lang="zh-CN" altLang="en-US"/>
              <a:t>犯法</a:t>
            </a:r>
            <a:r>
              <a:rPr lang="en-US" altLang="zh-CN"/>
              <a:t>”</a:t>
            </a:r>
            <a:r>
              <a:rPr lang="zh-CN" altLang="en-US"/>
              <a:t>这个词，但实际上</a:t>
            </a:r>
            <a:r>
              <a:rPr lang="en-US" altLang="zh-CN"/>
              <a:t>“</a:t>
            </a:r>
            <a:r>
              <a:rPr lang="zh-CN" altLang="en-US"/>
              <a:t>违法</a:t>
            </a:r>
            <a:r>
              <a:rPr lang="en-US" altLang="zh-CN"/>
              <a:t>”</a:t>
            </a:r>
            <a:r>
              <a:rPr lang="zh-CN" altLang="en-US"/>
              <a:t>和</a:t>
            </a:r>
            <a:r>
              <a:rPr lang="en-US" altLang="zh-CN"/>
              <a:t>“</a:t>
            </a:r>
            <a:r>
              <a:rPr lang="zh-CN" altLang="en-US"/>
              <a:t>犯罪</a:t>
            </a:r>
            <a:r>
              <a:rPr lang="en-US" altLang="zh-CN"/>
              <a:t>”</a:t>
            </a:r>
            <a:r>
              <a:rPr lang="zh-CN" altLang="en-US"/>
              <a:t>不是一回事。</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E0F90D48-AB69-4B46-9A31-CAF282D6EBE8}" type="datetimeFigureOut">
              <a:rPr lang="zh-CN" altLang="en-US" smtClean="0"/>
              <a:t>2021/1/9</a:t>
            </a:fld>
            <a:endParaRPr lang="zh-CN" alt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zh-CN" alt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BC978842-4534-400B-B743-C7EE19C5F50F}"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0" y="762000"/>
            <a:ext cx="8077200" cy="525780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E0F90D48-AB69-4B46-9A31-CAF282D6EBE8}" type="datetimeFigureOut">
              <a:rPr lang="zh-CN" altLang="en-US" smtClean="0"/>
              <a:t>2021/1/9</a:t>
            </a:fld>
            <a:endParaRPr lang="zh-CN" alt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zh-CN" altLang="en-US"/>
          </a:p>
        </p:txBody>
      </p:sp>
      <p:sp>
        <p:nvSpPr>
          <p:cNvPr id="6" name="Slide Number Placeholder 5"/>
          <p:cNvSpPr>
            <a:spLocks noGrp="1"/>
          </p:cNvSpPr>
          <p:nvPr>
            <p:ph type="sldNum" sz="quarter" idx="12"/>
          </p:nvPr>
        </p:nvSpPr>
        <p:spPr>
          <a:xfrm>
            <a:off x="8604504" y="5211060"/>
            <a:ext cx="2112264" cy="228600"/>
          </a:xfrm>
        </p:spPr>
        <p:txBody>
          <a:bodyPr/>
          <a:lstStyle/>
          <a:p>
            <a:fld id="{BC978842-4534-400B-B743-C7EE19C5F50F}"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C978842-4534-400B-B743-C7EE19C5F50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8" name="Date Placeholder 7"/>
          <p:cNvSpPr>
            <a:spLocks noGrp="1"/>
          </p:cNvSpPr>
          <p:nvPr>
            <p:ph type="dt" sz="half" idx="10"/>
          </p:nvPr>
        </p:nvSpPr>
        <p:spPr/>
        <p:txBody>
          <a:bodyPr/>
          <a:lstStyle/>
          <a:p>
            <a:fld id="{E0F90D48-AB69-4B46-9A31-CAF282D6EBE8}" type="datetimeFigureOut">
              <a:rPr lang="zh-CN" altLang="en-US" smtClean="0"/>
              <a:t>2021/1/9</a:t>
            </a:fld>
            <a:endParaRPr lang="zh-CN" altLang="en-US"/>
          </a:p>
        </p:txBody>
      </p:sp>
      <p:sp>
        <p:nvSpPr>
          <p:cNvPr id="9" name="Footer Placeholder 8"/>
          <p:cNvSpPr>
            <a:spLocks noGrp="1"/>
          </p:cNvSpPr>
          <p:nvPr>
            <p:ph type="ftr" sz="quarter" idx="11"/>
          </p:nvPr>
        </p:nvSpPr>
        <p:spPr/>
        <p:txBody>
          <a:bodyPr/>
          <a:lstStyle>
            <a:lvl1pPr algn="r">
              <a:defRPr/>
            </a:lvl1pPr>
          </a:lstStyle>
          <a:p>
            <a:endParaRPr lang="zh-CN" alt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BC978842-4534-400B-B743-C7EE19C5F50F}" type="slidenum">
              <a:rPr lang="zh-CN" altLang="en-US" smtClean="0"/>
              <a:t>‹#›</a:t>
            </a:fld>
            <a:endParaRPr lang="zh-CN" alt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E0F90D48-AB69-4B46-9A31-CAF282D6EBE8}" type="datetimeFigureOut">
              <a:rPr lang="zh-CN" altLang="en-US" smtClean="0"/>
              <a:t>2021/1/9</a:t>
            </a:fld>
            <a:endParaRPr lang="zh-CN" alt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zh-CN" alt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BC978842-4534-400B-B743-C7EE19C5F50F}" type="slidenum">
              <a:rPr lang="zh-CN" altLang="en-US" smtClean="0"/>
              <a:t>‹#›</a:t>
            </a:fld>
            <a:endParaRPr lang="zh-CN" alt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E0F90D48-AB69-4B46-9A31-CAF282D6EBE8}" type="datetimeFigureOut">
              <a:rPr lang="zh-CN" altLang="en-US" smtClean="0"/>
              <a:t>2021/1/9</a:t>
            </a:fld>
            <a:endParaRPr lang="zh-CN" alt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zh-CN" alt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BC978842-4534-400B-B743-C7EE19C5F50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anose="02020404030301010803"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5pPr>
      <a:lvl6pPr marL="1600200" indent="-22860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6pPr>
      <a:lvl7pPr marL="1899920" indent="-22860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7pPr>
      <a:lvl8pPr marL="2200275" indent="-22860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8pPr>
      <a:lvl9pPr marL="2499995" indent="-228600" algn="l" defTabSz="914400" rtl="0" eaLnBrk="1" latinLnBrk="0" hangingPunct="1">
        <a:lnSpc>
          <a:spcPct val="100000"/>
        </a:lnSpc>
        <a:spcBef>
          <a:spcPts val="500"/>
        </a:spcBef>
        <a:buClr>
          <a:schemeClr val="tx1">
            <a:lumMod val="85000"/>
            <a:lumOff val="15000"/>
          </a:schemeClr>
        </a:buClr>
        <a:buFont typeface="Garamond" panose="02020404030301010803"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tags" Target="../tags/tag6.xml"/><Relationship Id="rId4" Type="http://schemas.openxmlformats.org/officeDocument/2006/relationships/tags" Target="../tags/tag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package" Target="../embeddings/Microsoft_PowerPoint_Presentation.pptx"/><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0" name="Rectangle 9"/>
          <p:cNvSpPr>
            <a:spLocks noGrp="1" noRot="1" noChangeAspect="1" noMove="1" noResize="1" noEditPoints="1" noAdjustHandles="1" noChangeArrowheads="1" noChangeShapeType="1" noTextEdit="1"/>
          </p:cNvSpPr>
          <p:nvPr/>
        </p:nvSpPr>
        <p:spPr>
          <a:xfrm>
            <a:off x="643337" y="643464"/>
            <a:ext cx="10912338" cy="5571072"/>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2" name="Rectangle 11"/>
          <p:cNvSpPr>
            <a:spLocks noGrp="1" noRot="1" noChangeAspect="1" noMove="1" noResize="1" noEditPoints="1" noAdjustHandles="1" noChangeArrowheads="1" noChangeShapeType="1" noTextEdit="1"/>
          </p:cNvSpPr>
          <p:nvPr/>
        </p:nvSpPr>
        <p:spPr>
          <a:xfrm>
            <a:off x="809702" y="809244"/>
            <a:ext cx="10579608" cy="5239512"/>
          </a:xfrm>
          <a:prstGeom prst="rect">
            <a:avLst/>
          </a:prstGeom>
          <a:noFill/>
          <a:ln w="6350" cap="sq" cmpd="sng" algn="ctr">
            <a:solidFill>
              <a:schemeClr val="tx1">
                <a:lumMod val="75000"/>
                <a:lumOff val="25000"/>
              </a:schemeClr>
            </a:solidFill>
            <a:prstDash val="solid"/>
            <a:miter lim="800000"/>
          </a:ln>
          <a:effectLst/>
        </p:spPr>
      </p:sp>
      <p:sp>
        <p:nvSpPr>
          <p:cNvPr id="2" name="标题 1"/>
          <p:cNvSpPr>
            <a:spLocks noGrp="1"/>
          </p:cNvSpPr>
          <p:nvPr>
            <p:ph type="ctrTitle"/>
          </p:nvPr>
        </p:nvSpPr>
        <p:spPr>
          <a:xfrm>
            <a:off x="1243632" y="1559768"/>
            <a:ext cx="9678368" cy="3135379"/>
          </a:xfrm>
        </p:spPr>
        <p:txBody>
          <a:bodyPr>
            <a:normAutofit/>
          </a:bodyPr>
          <a:lstStyle/>
          <a:p>
            <a:r>
              <a:rPr lang="zh-CN" altLang="en-US" sz="6600" dirty="0">
                <a:latin typeface="华文楷体" panose="02010600040101010101" pitchFamily="2" charset="-122"/>
                <a:ea typeface="华文楷体" panose="02010600040101010101" pitchFamily="2" charset="-122"/>
              </a:rPr>
              <a:t>思想道德修养与法律基础</a:t>
            </a:r>
            <a:br>
              <a:rPr lang="en-US" altLang="zh-CN" sz="6600" dirty="0">
                <a:latin typeface="华文楷体" panose="02010600040101010101" pitchFamily="2" charset="-122"/>
                <a:ea typeface="华文楷体" panose="02010600040101010101" pitchFamily="2" charset="-122"/>
              </a:rPr>
            </a:br>
            <a:r>
              <a:rPr lang="zh-CN" altLang="en-US" sz="6600" dirty="0">
                <a:latin typeface="华文楷体" panose="02010600040101010101" pitchFamily="2" charset="-122"/>
                <a:ea typeface="华文楷体" panose="02010600040101010101" pitchFamily="2" charset="-122"/>
              </a:rPr>
              <a:t>考前辅导</a:t>
            </a:r>
          </a:p>
        </p:txBody>
      </p:sp>
      <p:sp>
        <p:nvSpPr>
          <p:cNvPr id="3" name="副标题 2"/>
          <p:cNvSpPr>
            <a:spLocks noGrp="1"/>
          </p:cNvSpPr>
          <p:nvPr>
            <p:ph type="subTitle" idx="1"/>
          </p:nvPr>
        </p:nvSpPr>
        <p:spPr>
          <a:xfrm>
            <a:off x="1243633" y="4817251"/>
            <a:ext cx="9678367" cy="688024"/>
          </a:xfrm>
        </p:spPr>
        <p:txBody>
          <a:bodyPr>
            <a:normAutofit/>
          </a:bodyPr>
          <a:lstStyle/>
          <a:p>
            <a:r>
              <a:rPr lang="en-US" altLang="zh-CN" dirty="0"/>
              <a:t>2020-2021</a:t>
            </a:r>
            <a:r>
              <a:rPr lang="zh-CN" altLang="en-US" dirty="0"/>
              <a:t>学年第</a:t>
            </a:r>
            <a:r>
              <a:rPr lang="en-US" altLang="zh-CN" dirty="0"/>
              <a:t>1</a:t>
            </a:r>
            <a:r>
              <a:rPr lang="zh-CN" altLang="en-US" dirty="0"/>
              <a:t>学期</a:t>
            </a:r>
          </a:p>
        </p:txBody>
      </p:sp>
      <p:sp>
        <p:nvSpPr>
          <p:cNvPr id="14" name="Rectangle 13"/>
          <p:cNvSpPr>
            <a:spLocks noGrp="1" noRot="1" noChangeAspect="1" noMove="1" noResize="1" noEditPoints="1" noAdjustHandles="1" noChangeArrowheads="1" noChangeShapeType="1" noTextEdit="1"/>
          </p:cNvSpPr>
          <p:nvPr/>
        </p:nvSpPr>
        <p:spPr>
          <a:xfrm>
            <a:off x="5135880" y="640856"/>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p:cNvCxnSpPr>
            <a:cxnSpLocks noGrp="1" noRot="1" noChangeAspect="1" noMove="1" noResize="1" noEditPoints="1" noAdjustHandles="1" noChangeArrowheads="1" noChangeShapeType="1"/>
          </p:cNvCxnSpPr>
          <p:nvPr/>
        </p:nvCxnSpPr>
        <p:spPr>
          <a:xfrm>
            <a:off x="5250180" y="640855"/>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cxnSpLocks noGrp="1" noRot="1" noChangeAspect="1" noMove="1" noResize="1" noEditPoints="1" noAdjustHandles="1" noChangeArrowheads="1" noChangeShapeType="1"/>
          </p:cNvCxnSpPr>
          <p:nvPr/>
        </p:nvCxnSpPr>
        <p:spPr>
          <a:xfrm>
            <a:off x="6941820" y="640855"/>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noGrp="1" noRot="1" noChangeAspect="1" noMove="1" noResize="1" noEditPoints="1" noAdjustHandles="1" noChangeArrowheads="1" noChangeShapeType="1"/>
          </p:cNvCxnSpPr>
          <p:nvPr/>
        </p:nvCxnSpPr>
        <p:spPr>
          <a:xfrm>
            <a:off x="5250180" y="1286150"/>
            <a:ext cx="1691640"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6537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191260" y="1303020"/>
            <a:ext cx="10471150" cy="5186045"/>
          </a:xfrm>
          <a:prstGeom prst="rect">
            <a:avLst/>
          </a:prstGeom>
          <a:noFill/>
        </p:spPr>
        <p:txBody>
          <a:bodyPr wrap="square" rtlCol="0">
            <a:spAutoFit/>
          </a:bodyPr>
          <a:lstStyle/>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法律的含义：</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法律是由国家创制和实施的行为规范</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法律由一定的社会物质生活条件所决定</a:t>
            </a:r>
            <a:r>
              <a:rPr lang="zh-CN" altLang="en-US" sz="2400">
                <a:solidFill>
                  <a:srgbClr val="00B0F0"/>
                </a:solidFill>
                <a:latin typeface="楷体" panose="02010609060101010101" pitchFamily="49" charset="-122"/>
                <a:ea typeface="楷体" panose="02010609060101010101" pitchFamily="49" charset="-122"/>
                <a:cs typeface="楷体" panose="02010609060101010101" pitchFamily="49" charset="-122"/>
              </a:rPr>
              <a:t>（社会物质生活条件</a:t>
            </a:r>
            <a:r>
              <a:rPr lang="en-US" altLang="zh-CN" sz="2400">
                <a:solidFill>
                  <a:srgbClr val="00B0F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F0"/>
                </a:solidFill>
                <a:latin typeface="楷体" panose="02010609060101010101" pitchFamily="49" charset="-122"/>
                <a:ea typeface="楷体" panose="02010609060101010101" pitchFamily="49" charset="-122"/>
                <a:cs typeface="楷体" panose="02010609060101010101" pitchFamily="49" charset="-122"/>
              </a:rPr>
              <a:t>物质资料生产方式</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u="sng">
                <a:solidFill>
                  <a:srgbClr val="00B050"/>
                </a:solidFill>
                <a:latin typeface="楷体" panose="02010609060101010101" pitchFamily="49" charset="-122"/>
                <a:ea typeface="楷体" panose="02010609060101010101" pitchFamily="49" charset="-122"/>
                <a:cs typeface="楷体" panose="02010609060101010101" pitchFamily="49" charset="-122"/>
              </a:rPr>
              <a:t>根本因素</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u="sng">
                <a:solidFill>
                  <a:srgbClr val="00B050"/>
                </a:solidFill>
                <a:latin typeface="楷体" panose="02010609060101010101" pitchFamily="49" charset="-122"/>
                <a:ea typeface="楷体" panose="02010609060101010101" pitchFamily="49" charset="-122"/>
                <a:cs typeface="楷体" panose="02010609060101010101" pitchFamily="49" charset="-122"/>
              </a:rPr>
              <a:t>决定性影响</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生产力</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生产关系。</a:t>
            </a:r>
            <a:r>
              <a:rPr lang="zh-CN" altLang="en-US" sz="2400">
                <a:solidFill>
                  <a:srgbClr val="00B050"/>
                </a:solidFill>
                <a:latin typeface="宋体" panose="02010600030101010101" pitchFamily="2" charset="-122"/>
                <a:ea typeface="宋体" panose="02010600030101010101" pitchFamily="2" charset="-122"/>
                <a:cs typeface="宋体" panose="02010600030101010101" pitchFamily="2" charset="-122"/>
              </a:rPr>
              <a:t>例:在生产力水平较低的奴隶社会，不可能有专门保护科技发明创造的知识产权法，也不可能有完备的现代企业法律制度</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en-US" altLang="zh-CN" sz="2400">
                <a:solidFill>
                  <a:srgbClr val="00B0F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F0"/>
                </a:solidFill>
                <a:latin typeface="楷体" panose="02010609060101010101" pitchFamily="49" charset="-122"/>
                <a:ea typeface="楷体" panose="02010609060101010101" pitchFamily="49" charset="-122"/>
                <a:cs typeface="楷体" panose="02010609060101010101" pitchFamily="49" charset="-122"/>
              </a:rPr>
              <a:t>地理环境</a:t>
            </a:r>
            <a:r>
              <a:rPr lang="en-US" altLang="zh-CN" sz="2400">
                <a:solidFill>
                  <a:srgbClr val="00B0F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F0"/>
                </a:solidFill>
                <a:latin typeface="楷体" panose="02010609060101010101" pitchFamily="49" charset="-122"/>
                <a:ea typeface="楷体" panose="02010609060101010101" pitchFamily="49" charset="-122"/>
                <a:cs typeface="楷体" panose="02010609060101010101" pitchFamily="49" charset="-122"/>
              </a:rPr>
              <a:t>人口因素等）</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法律是统治阶级意志的体现</a:t>
            </a:r>
            <a:r>
              <a:rPr lang="zh-CN" altLang="en-US" sz="2400">
                <a:latin typeface="楷体" panose="02010609060101010101" pitchFamily="49" charset="-122"/>
                <a:ea typeface="楷体" panose="02010609060101010101" pitchFamily="49" charset="-122"/>
                <a:cs typeface="微软雅黑 Light" panose="020B0502040204020203" pitchFamily="34" charset="-122"/>
              </a:rPr>
              <a:t>（同国家政策、统治阶级的道德、最高统治者的言论等形式）</a:t>
            </a: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综上所述，</a:t>
            </a:r>
            <a:r>
              <a:rPr lang="zh-CN" altLang="en-US" sz="2400" b="1">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法律的定义</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是：法律是由</a:t>
            </a:r>
            <a:r>
              <a:rPr lang="zh-CN" altLang="en-US" sz="2400" baseline="30000">
                <a:solidFill>
                  <a:srgbClr val="FF0000"/>
                </a:solidFill>
                <a:latin typeface="Calibri" panose="020F0502020204030204" charset="0"/>
                <a:ea typeface="微软雅黑 Light" panose="020B0502040204020203" pitchFamily="34" charset="-122"/>
                <a:cs typeface="微软雅黑 Light" panose="020B0502040204020203" pitchFamily="34" charset="-122"/>
              </a:rPr>
              <a:t>①</a:t>
            </a:r>
            <a:r>
              <a:rPr lang="zh-CN" altLang="en-US" sz="2800" b="1" u="sng">
                <a:latin typeface="微软雅黑 Light" panose="020B0502040204020203" pitchFamily="34" charset="-122"/>
                <a:ea typeface="微软雅黑 Light" panose="020B0502040204020203" pitchFamily="34" charset="-122"/>
                <a:cs typeface="微软雅黑 Light" panose="020B0502040204020203" pitchFamily="34" charset="-122"/>
              </a:rPr>
              <a:t>国家</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制定或认可并以</a:t>
            </a:r>
            <a:r>
              <a:rPr lang="zh-CN" altLang="en-US" sz="2400" baseline="30000">
                <a:solidFill>
                  <a:srgbClr val="FF0000"/>
                </a:solidFill>
                <a:latin typeface="Calibri" panose="020F0502020204030204" charset="0"/>
                <a:ea typeface="微软雅黑 Light" panose="020B0502040204020203" pitchFamily="34" charset="-122"/>
                <a:cs typeface="微软雅黑 Light" panose="020B0502040204020203" pitchFamily="34" charset="-122"/>
              </a:rPr>
              <a:t>②</a:t>
            </a:r>
            <a:r>
              <a:rPr lang="zh-CN" altLang="en-US" sz="2800" b="1" u="sng">
                <a:latin typeface="微软雅黑 Light" panose="020B0502040204020203" pitchFamily="34" charset="-122"/>
                <a:ea typeface="微软雅黑 Light" panose="020B0502040204020203" pitchFamily="34" charset="-122"/>
                <a:cs typeface="微软雅黑 Light" panose="020B0502040204020203" pitchFamily="34" charset="-122"/>
              </a:rPr>
              <a:t>国家强制力</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保证实施的，反映由</a:t>
            </a:r>
            <a:r>
              <a:rPr lang="zh-CN" altLang="en-US" sz="2400" baseline="30000">
                <a:solidFill>
                  <a:srgbClr val="FF0000"/>
                </a:solidFill>
                <a:latin typeface="Calibri" panose="020F0502020204030204" charset="0"/>
                <a:ea typeface="微软雅黑 Light" panose="020B0502040204020203" pitchFamily="34" charset="-122"/>
                <a:cs typeface="微软雅黑 Light" panose="020B0502040204020203" pitchFamily="34" charset="-122"/>
              </a:rPr>
              <a:t>③</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特定</a:t>
            </a:r>
            <a:r>
              <a:rPr lang="zh-CN" altLang="en-US" sz="2800" b="1" u="sng">
                <a:latin typeface="微软雅黑 Light" panose="020B0502040204020203" pitchFamily="34" charset="-122"/>
                <a:ea typeface="微软雅黑 Light" panose="020B0502040204020203" pitchFamily="34" charset="-122"/>
                <a:cs typeface="微软雅黑 Light" panose="020B0502040204020203" pitchFamily="34" charset="-122"/>
              </a:rPr>
              <a:t>社会物质生活条件</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所决定的</a:t>
            </a:r>
            <a:r>
              <a:rPr lang="zh-CN" altLang="en-US" sz="2400" baseline="30000">
                <a:solidFill>
                  <a:srgbClr val="FF0000"/>
                </a:solidFill>
                <a:latin typeface="宋体" panose="02010600030101010101" pitchFamily="2" charset="-122"/>
                <a:ea typeface="宋体" panose="02010600030101010101" pitchFamily="2" charset="-122"/>
                <a:cs typeface="微软雅黑 Light" panose="020B0502040204020203" pitchFamily="34" charset="-122"/>
              </a:rPr>
              <a:t>④</a:t>
            </a:r>
            <a:r>
              <a:rPr lang="zh-CN" altLang="en-US" sz="2800" b="1" u="sng">
                <a:latin typeface="微软雅黑 Light" panose="020B0502040204020203" pitchFamily="34" charset="-122"/>
                <a:ea typeface="微软雅黑 Light" panose="020B0502040204020203" pitchFamily="34" charset="-122"/>
                <a:cs typeface="微软雅黑 Light" panose="020B0502040204020203" pitchFamily="34" charset="-122"/>
              </a:rPr>
              <a:t>统治阶级意志</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的</a:t>
            </a:r>
            <a:r>
              <a:rPr lang="zh-CN" altLang="en-US" sz="2400" baseline="30000">
                <a:solidFill>
                  <a:srgbClr val="FF0000"/>
                </a:solidFill>
                <a:latin typeface="宋体" panose="02010600030101010101" pitchFamily="2" charset="-122"/>
                <a:ea typeface="宋体" panose="02010600030101010101" pitchFamily="2" charset="-122"/>
                <a:cs typeface="微软雅黑 Light" panose="020B0502040204020203" pitchFamily="34" charset="-122"/>
              </a:rPr>
              <a:t>⑤</a:t>
            </a:r>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规范体系</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endPar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132205" y="1520825"/>
            <a:ext cx="10090150" cy="4817745"/>
          </a:xfrm>
          <a:prstGeom prst="rect">
            <a:avLst/>
          </a:prstGeom>
          <a:noFill/>
        </p:spPr>
        <p:txBody>
          <a:bodyPr wrap="square" rtlCol="0">
            <a:spAutoFit/>
          </a:bodyPr>
          <a:lstStyle/>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我国社会主义法律的本质特征</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从本质上说，我国社会主义法律是中国特色社会主义制度的重要组成部分，是党领导人民当家作主的制度保障。</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我国社会主义法律体现了党的主张和人民意志的统一</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（制定法律的权力属于人民；维护人民的根本利益，巩固中国共产党的领导地位；党领导人民制定、实施宪法法律，党自身必须在宪法法律范围内活动。）</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我国社会主义法律具有科学性和先进性</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（反映全体人民的共同利益；具体内容的调整变化与历史发展的基本方向和规律一致）</a:t>
            </a:r>
          </a:p>
          <a:p>
            <a:pPr marL="342900" indent="-342900">
              <a:lnSpc>
                <a:spcPct val="120000"/>
              </a:lnSpc>
              <a:buFont typeface="Wingdings" panose="05000000000000000000" charset="0"/>
              <a:buChar char="u"/>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我国社会主义法律是中国特色社会主义建设的重要保障</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（经济、政治、文化、社会、生态）</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0093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320165" y="1142365"/>
            <a:ext cx="9999345" cy="5173345"/>
          </a:xfrm>
          <a:prstGeom prst="rect">
            <a:avLst/>
          </a:prstGeom>
          <a:noFill/>
        </p:spPr>
        <p:txBody>
          <a:bodyPr wrap="square" rtlCol="0">
            <a:spAutoFit/>
          </a:bodyPr>
          <a:lstStyle/>
          <a:p>
            <a:pPr>
              <a:lnSpc>
                <a:spcPct val="110000"/>
              </a:lnSpc>
            </a:pPr>
            <a:r>
              <a:rPr lang="zh-CN" altLang="en-US" sz="2400">
                <a:latin typeface="黑体" panose="02010609060101010101" charset="-122"/>
                <a:ea typeface="黑体" panose="02010609060101010101" charset="-122"/>
                <a:cs typeface="黑体" panose="02010609060101010101" charset="-122"/>
              </a:rPr>
              <a:t>我国宪法的地位</a:t>
            </a:r>
            <a:r>
              <a:rPr lang="en-US" altLang="zh-CN" sz="2400">
                <a:latin typeface="黑体" panose="02010609060101010101" charset="-122"/>
                <a:ea typeface="黑体" panose="02010609060101010101" charset="-122"/>
                <a:cs typeface="黑体" panose="02010609060101010101" charset="-122"/>
              </a:rPr>
              <a:t>——</a:t>
            </a:r>
            <a:r>
              <a:rPr lang="zh-CN" altLang="en-US" sz="2400">
                <a:solidFill>
                  <a:srgbClr val="FF0000"/>
                </a:solidFill>
                <a:latin typeface="黑体" panose="02010609060101010101" charset="-122"/>
                <a:ea typeface="黑体" panose="02010609060101010101" charset="-122"/>
                <a:cs typeface="黑体" panose="02010609060101010101" charset="-122"/>
              </a:rPr>
              <a:t>宪法至上</a:t>
            </a:r>
          </a:p>
          <a:p>
            <a:pPr>
              <a:lnSpc>
                <a:spcPct val="130000"/>
              </a:lnSpc>
            </a:pP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3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我国宪法实现了党的主张和人民意志的高度统一。宪法至上地位主要体现在其特有的</a:t>
            </a:r>
            <a:r>
              <a:rPr lang="zh-CN" altLang="en-US" sz="2400" u="sng">
                <a:latin typeface="微软雅黑 Light" panose="020B0502040204020203" pitchFamily="34" charset="-122"/>
                <a:ea typeface="微软雅黑 Light" panose="020B0502040204020203" pitchFamily="34" charset="-122"/>
                <a:cs typeface="微软雅黑 Light" panose="020B0502040204020203" pitchFamily="34" charset="-122"/>
              </a:rPr>
              <a:t>作用</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u="sng">
                <a:latin typeface="微软雅黑 Light" panose="020B0502040204020203" pitchFamily="34" charset="-122"/>
                <a:ea typeface="微软雅黑 Light" panose="020B0502040204020203" pitchFamily="34" charset="-122"/>
                <a:cs typeface="微软雅黑 Light" panose="020B0502040204020203" pitchFamily="34" charset="-122"/>
              </a:rPr>
              <a:t>效力</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和</a:t>
            </a:r>
            <a:r>
              <a:rPr lang="zh-CN" altLang="en-US" sz="2400" u="sng">
                <a:latin typeface="微软雅黑 Light" panose="020B0502040204020203" pitchFamily="34" charset="-122"/>
                <a:ea typeface="微软雅黑 Light" panose="020B0502040204020203" pitchFamily="34" charset="-122"/>
                <a:cs typeface="微软雅黑 Light" panose="020B0502040204020203" pitchFamily="34" charset="-122"/>
              </a:rPr>
              <a:t>内容</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等方面。</a:t>
            </a:r>
          </a:p>
          <a:p>
            <a:pPr marL="342900" indent="-342900">
              <a:lnSpc>
                <a:spcPct val="130000"/>
              </a:lnSpc>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我国宪法是国家的根本法，是治国安邦的总章程，是党和人民意志的集中体现。</a:t>
            </a:r>
          </a:p>
          <a:p>
            <a:pPr marL="342900" indent="-342900">
              <a:lnSpc>
                <a:spcPct val="130000"/>
              </a:lnSpc>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我国宪法是国家各项制度和法律法规的总依据。（宪法在中国特色社会主义法律体系中居于统帅地位。一切法律、行政法规、地方性法规的制定都必须以宪法为依据，遵循宪法的基本原则，不得与宪法相抵触）</a:t>
            </a:r>
          </a:p>
          <a:p>
            <a:pPr marL="342900" indent="-342900">
              <a:lnSpc>
                <a:spcPct val="130000"/>
              </a:lnSpc>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我国宪法规定了国家的根本制度。</a:t>
            </a:r>
          </a:p>
          <a:p>
            <a:pPr indent="0">
              <a:lnSpc>
                <a:spcPct val="130000"/>
              </a:lnSpc>
              <a:buFont typeface="Arial" panose="020B0604020202020204" pitchFamily="34" charset="0"/>
              <a:buNone/>
            </a:pPr>
            <a:endParaRPr lang="zh-CN" altLang="en-US">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192530" y="1391920"/>
            <a:ext cx="10089515" cy="5179060"/>
          </a:xfrm>
          <a:prstGeom prst="rect">
            <a:avLst/>
          </a:prstGeom>
          <a:noFill/>
        </p:spPr>
        <p:txBody>
          <a:bodyPr wrap="square" rtlCol="0">
            <a:spAutoFit/>
          </a:bodyPr>
          <a:lstStyle/>
          <a:p>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我国宪法确立的制度</a:t>
            </a:r>
          </a:p>
          <a:p>
            <a:endParaRPr lang="zh-CN" altLang="en-US">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8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800">
                <a:latin typeface="+mn-ea"/>
                <a:cs typeface="+mn-ea"/>
              </a:rPr>
              <a:t>  我国宪法规定：</a:t>
            </a:r>
            <a:r>
              <a:rPr lang="en-US" altLang="zh-CN" sz="2800">
                <a:latin typeface="+mn-ea"/>
                <a:cs typeface="+mn-ea"/>
                <a:sym typeface="+mn-ea"/>
              </a:rPr>
              <a:t>“</a:t>
            </a:r>
            <a:r>
              <a:rPr lang="zh-CN" altLang="en-US" sz="2800">
                <a:latin typeface="+mn-ea"/>
                <a:cs typeface="+mn-ea"/>
              </a:rPr>
              <a:t>中华人民共和国是工人阶级领导的、以工农联盟为基础的人民民主专政的社会主义国家。</a:t>
            </a:r>
            <a:r>
              <a:rPr lang="en-US" altLang="zh-CN" sz="2800">
                <a:latin typeface="+mn-ea"/>
                <a:cs typeface="+mn-ea"/>
                <a:sym typeface="+mn-ea"/>
              </a:rPr>
              <a:t>”</a:t>
            </a:r>
            <a:endParaRPr lang="en-US" altLang="zh-CN">
              <a:latin typeface="+mn-ea"/>
              <a:cs typeface="+mn-ea"/>
            </a:endParaRPr>
          </a:p>
          <a:p>
            <a:endParaRPr lang="en-US" altLang="zh-CN" sz="2400">
              <a:latin typeface="+mn-ea"/>
              <a:cs typeface="+mn-ea"/>
            </a:endParaRPr>
          </a:p>
          <a:p>
            <a:pPr marL="342900" indent="-34290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国体：人民民主专政</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pPr marL="285750" indent="-28575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国家根本制度：社会主义制度</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pPr marL="285750" indent="-28575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政体（</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根本政治制度</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）：人民代表大会制度</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pPr marL="285750" indent="-28575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基本政治制度：中国共产党领导的多党合作和政治协商制度、民族区域自治制度和基层群众自治制度</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pPr marL="285750" indent="-28575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基本经济制度：公有制为主体、多种所有制经济共同发展</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pPr marL="285750" indent="-285750" algn="l" defTabSz="914400">
              <a:lnSpc>
                <a:spcPct val="110000"/>
              </a:lnSpc>
              <a:buFont typeface="Arial" panose="020B0604020202020204" pitchFamily="34" charset="0"/>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分配制度：按劳分配为主体、多种分配方式并存</a:t>
            </a: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a:p>
            <a:endParaRPr lang="en-US" altLang="zh-CN"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4" name="矩形 3"/>
          <p:cNvSpPr/>
          <p:nvPr/>
        </p:nvSpPr>
        <p:spPr>
          <a:xfrm>
            <a:off x="1906270" y="1790065"/>
            <a:ext cx="8534400" cy="2306955"/>
          </a:xfrm>
          <a:prstGeom prst="rect">
            <a:avLst/>
          </a:prstGeom>
          <a:noFill/>
          <a:ln>
            <a:noFill/>
          </a:ln>
        </p:spPr>
        <p:txBody>
          <a:bodyPr wrap="none" rtlCol="0" anchor="t">
            <a:spAutoFit/>
          </a:bodyPr>
          <a:lstStyle/>
          <a:p>
            <a:pPr algn="ctr"/>
            <a:r>
              <a:rPr lang="zh-CN" altLang="en-US" sz="7200" b="1">
                <a:gradFill>
                  <a:gsLst>
                    <a:gs pos="21000">
                      <a:srgbClr val="53575C"/>
                    </a:gs>
                    <a:gs pos="88000">
                      <a:srgbClr val="C5C7CA"/>
                    </a:gs>
                  </a:gsLst>
                  <a:lin ang="5400000"/>
                </a:gradFill>
                <a:effectLst/>
              </a:rPr>
              <a:t>科学立法    严格执法</a:t>
            </a:r>
          </a:p>
          <a:p>
            <a:pPr algn="ctr"/>
            <a:r>
              <a:rPr lang="zh-CN" altLang="en-US" sz="7200" b="1">
                <a:gradFill>
                  <a:gsLst>
                    <a:gs pos="21000">
                      <a:srgbClr val="53575C"/>
                    </a:gs>
                    <a:gs pos="88000">
                      <a:srgbClr val="C5C7CA"/>
                    </a:gs>
                  </a:gsLst>
                  <a:lin ang="5400000"/>
                </a:gradFill>
                <a:effectLst/>
              </a:rPr>
              <a:t>公正司法    全民守法</a:t>
            </a:r>
          </a:p>
        </p:txBody>
      </p:sp>
      <p:sp>
        <p:nvSpPr>
          <p:cNvPr id="5" name="文本框 4"/>
          <p:cNvSpPr txBox="1"/>
          <p:nvPr/>
        </p:nvSpPr>
        <p:spPr>
          <a:xfrm>
            <a:off x="2550160" y="4193540"/>
            <a:ext cx="7287895" cy="460375"/>
          </a:xfrm>
          <a:prstGeom prst="rect">
            <a:avLst/>
          </a:prstGeom>
          <a:noFill/>
        </p:spPr>
        <p:txBody>
          <a:bodyPr wrap="square" rtlCol="0">
            <a:spAutoFit/>
          </a:bodyPr>
          <a:lstStyle/>
          <a:p>
            <a:pPr algn="ctr"/>
            <a:r>
              <a:rPr lang="en-US" altLang="zh-CN" sz="2400">
                <a:solidFill>
                  <a:srgbClr val="FF6600"/>
                </a:solidFill>
                <a:uFillTx/>
                <a:latin typeface="微软雅黑" panose="020B0503020204020204" pitchFamily="34" charset="-122"/>
                <a:ea typeface="微软雅黑" panose="020B0503020204020204" pitchFamily="34" charset="-122"/>
              </a:rPr>
              <a:t>——</a:t>
            </a:r>
            <a:r>
              <a:rPr lang="zh-CN" altLang="en-US" sz="2400">
                <a:solidFill>
                  <a:srgbClr val="FF6600"/>
                </a:solidFill>
                <a:uFillTx/>
                <a:latin typeface="微软雅黑" panose="020B0503020204020204" pitchFamily="34" charset="-122"/>
                <a:ea typeface="微软雅黑" panose="020B0503020204020204" pitchFamily="34" charset="-122"/>
              </a:rPr>
              <a:t>全面依法治国的基本格局</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338580" y="1228725"/>
            <a:ext cx="10020300" cy="5814695"/>
          </a:xfrm>
          <a:prstGeom prst="rect">
            <a:avLst/>
          </a:prstGeom>
          <a:noFill/>
        </p:spPr>
        <p:txBody>
          <a:bodyPr wrap="square" rtlCol="0">
            <a:spAutoFit/>
          </a:bodyPr>
          <a:lstStyle/>
          <a:p>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坚持</a:t>
            </a:r>
            <a:r>
              <a:rPr lang="zh-CN" altLang="en-US" sz="2400" b="1">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依法治国</a:t>
            </a: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和</a:t>
            </a:r>
            <a:r>
              <a:rPr lang="zh-CN" altLang="en-US" sz="2400" b="1">
                <a:gradFill>
                  <a:gsLst>
                    <a:gs pos="0">
                      <a:srgbClr val="14CD68"/>
                    </a:gs>
                    <a:gs pos="100000">
                      <a:srgbClr val="035C7D"/>
                    </a:gs>
                  </a:gsLst>
                  <a:lin scaled="0"/>
                </a:gradFill>
                <a:latin typeface="微软雅黑 Light" panose="020B0502040204020203" pitchFamily="34" charset="-122"/>
                <a:ea typeface="微软雅黑 Light" panose="020B0502040204020203" pitchFamily="34" charset="-122"/>
                <a:cs typeface="微软雅黑 Light" panose="020B0502040204020203" pitchFamily="34" charset="-122"/>
              </a:rPr>
              <a:t>以德治国</a:t>
            </a: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相结合</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p>
          <a:p>
            <a:pPr>
              <a:lnSpc>
                <a:spcPct val="11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法治和德治，是治国理政不可或缺的两种方式，忽视其中任何一个，都将难以实现国家的长治久安。只有让法治和德治共同发挥作用，才能使法律和道德相辅相成，法治与德治相得益彰，做到法安天下，德润人心</a:t>
            </a:r>
          </a:p>
          <a:p>
            <a:pPr marL="342900" indent="-342900">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正确认识法治和德治的地位。</a:t>
            </a:r>
          </a:p>
          <a:p>
            <a:pPr marL="342900" indent="-342900"/>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0070C0"/>
                </a:solidFill>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0070C0"/>
                </a:solidFill>
                <a:latin typeface="楷体" panose="02010609060101010101" pitchFamily="49" charset="-122"/>
                <a:ea typeface="楷体" panose="02010609060101010101" pitchFamily="49" charset="-122"/>
                <a:cs typeface="微软雅黑 Light" panose="020B0502040204020203" pitchFamily="34" charset="-122"/>
              </a:rPr>
              <a:t>法治是治国理政的基本方式，法律面前人人平等，任何人都必须遵守法律；德治是治国理政的重要方式，对不同人群提出有针对性的道德要求。</a:t>
            </a:r>
          </a:p>
          <a:p>
            <a:pPr marL="342900" indent="-342900">
              <a:lnSpc>
                <a:spcPct val="120000"/>
              </a:lnSpc>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正确认识法治和德治的作用。</a:t>
            </a:r>
          </a:p>
          <a:p>
            <a:pPr marL="342900" indent="-342900"/>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0070C0"/>
                </a:solidFill>
                <a:latin typeface="楷体" panose="02010609060101010101" pitchFamily="49" charset="-122"/>
                <a:ea typeface="楷体" panose="02010609060101010101" pitchFamily="49" charset="-122"/>
                <a:cs typeface="微软雅黑 Light" panose="020B0502040204020203" pitchFamily="34" charset="-122"/>
              </a:rPr>
              <a:t>二者的实现方式和实施载体不同。（1）法治主要依靠制定和实施法律规范的形式来推进和实施；（2）德治主要依靠培育和弘扬道德等途径来推进和实施。</a:t>
            </a:r>
          </a:p>
          <a:p>
            <a:pPr marL="342900" indent="-342900"/>
            <a:r>
              <a:rPr lang="zh-CN" altLang="en-US" sz="2400">
                <a:solidFill>
                  <a:srgbClr val="0070C0"/>
                </a:solidFill>
                <a:latin typeface="楷体" panose="02010609060101010101" pitchFamily="49" charset="-122"/>
                <a:ea typeface="楷体" panose="02010609060101010101" pitchFamily="49" charset="-122"/>
                <a:cs typeface="微软雅黑 Light" panose="020B0502040204020203" pitchFamily="34" charset="-122"/>
              </a:rPr>
              <a:t>      </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252855" y="1331595"/>
            <a:ext cx="10355580" cy="3192780"/>
          </a:xfrm>
          <a:prstGeom prst="rect">
            <a:avLst/>
          </a:prstGeom>
          <a:noFill/>
        </p:spPr>
        <p:txBody>
          <a:bodyPr wrap="square" rtlCol="0">
            <a:spAutoFit/>
          </a:bodyPr>
          <a:lstStyle/>
          <a:p>
            <a:pPr marL="342900" indent="-342900">
              <a:lnSpc>
                <a:spcPct val="120000"/>
              </a:lnSpc>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推动法治和德治的相互促进：</a:t>
            </a:r>
          </a:p>
          <a:p>
            <a:pPr marL="342900" indent="-342900">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）强化道德对法治的支撑作用；</a:t>
            </a:r>
          </a:p>
          <a:p>
            <a:pPr marL="342900" indent="-342900">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）把道德要求贯彻到法治建设中；</a:t>
            </a:r>
          </a:p>
          <a:p>
            <a:pPr marL="342900" indent="-342900">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）运用法治手段解决道德领域突出问题。</a:t>
            </a:r>
          </a:p>
          <a:p>
            <a:pPr marL="342900" indent="-342900">
              <a:lnSpc>
                <a:spcPct val="120000"/>
              </a:lnSpc>
              <a:buFont typeface="Arial" panose="020B0604020202020204" pitchFamily="34" charset="0"/>
              <a:buChar char="•"/>
            </a:pPr>
            <a:r>
              <a:rPr lang="zh-CN" altLang="en-US" sz="2400">
                <a:solidFill>
                  <a:srgbClr val="00B050"/>
                </a:solidFill>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例</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1</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2019</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年</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7</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月杭州女子被造谣</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→8</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月行政处罚</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→12</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月</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14</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日刑事自诉</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诽谤罪</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立案</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→12</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月</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25</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日公安机关立案侦查</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自诉变公诉</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a:t>
            </a:r>
          </a:p>
          <a:p>
            <a:pPr marL="342900" indent="-342900">
              <a:lnSpc>
                <a:spcPct val="120000"/>
              </a:lnSpc>
              <a:buFont typeface="Arial" panose="020B0604020202020204" pitchFamily="34" charset="0"/>
              <a:buChar char="•"/>
            </a:pP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  例</a:t>
            </a:r>
            <a:r>
              <a:rPr lang="en-US" altLang="zh-CN" sz="2400">
                <a:solidFill>
                  <a:srgbClr val="00B050"/>
                </a:solidFill>
                <a:latin typeface="楷体" panose="02010609060101010101" pitchFamily="49" charset="-122"/>
                <a:ea typeface="楷体" panose="02010609060101010101" pitchFamily="49" charset="-122"/>
                <a:cs typeface="楷体" panose="02010609060101010101" pitchFamily="49" charset="-122"/>
              </a:rPr>
              <a:t>2</a:t>
            </a:r>
            <a:r>
              <a:rPr lang="zh-CN" altLang="en-US" sz="2400">
                <a:solidFill>
                  <a:srgbClr val="00B050"/>
                </a:solidFill>
                <a:latin typeface="楷体" panose="02010609060101010101" pitchFamily="49" charset="-122"/>
                <a:ea typeface="楷体" panose="02010609060101010101" pitchFamily="49" charset="-122"/>
                <a:cs typeface="楷体" panose="02010609060101010101" pitchFamily="49" charset="-122"/>
              </a:rPr>
              <a:t>：《中华人民共和国英雄烈士保护法》相关案件</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2043430" y="1511935"/>
            <a:ext cx="8860155" cy="4154170"/>
          </a:xfrm>
          <a:prstGeom prst="rect">
            <a:avLst/>
          </a:prstGeom>
          <a:noFill/>
        </p:spPr>
        <p:txBody>
          <a:bodyPr wrap="square" rtlCol="0">
            <a:spAutoFit/>
          </a:bodyPr>
          <a:lstStyle/>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法治思维的基本内容</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法治思维主要表现为</a:t>
            </a:r>
            <a:r>
              <a:rPr lang="zh-CN" altLang="en-US" sz="2400" b="1" u="sng">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价值取向</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和</a:t>
            </a:r>
            <a:r>
              <a:rPr lang="zh-CN" altLang="en-US" sz="2400" b="1" u="sng">
                <a:latin typeface="微软雅黑 Light" panose="020B0502040204020203" pitchFamily="34" charset="-122"/>
                <a:ea typeface="微软雅黑 Light" panose="020B0502040204020203" pitchFamily="34" charset="-122"/>
                <a:cs typeface="微软雅黑 Light" panose="020B0502040204020203" pitchFamily="34" charset="-122"/>
              </a:rPr>
              <a:t>规则意识</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两个方面。（</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）价值取向</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如何看待和对待法律；（</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）规则意识</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如何用法律看待和对待自身。</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一般来讲，法治思维的内容主要包括：</a:t>
            </a: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法律至上</a:t>
            </a: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权力制约</a:t>
            </a: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公平公正</a:t>
            </a: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4.</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权利保障</a:t>
            </a: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5.</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正当程序</a:t>
            </a:r>
            <a:r>
              <a:rPr lang="zh-CN" altLang="en-US"/>
              <a: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416050" y="1409700"/>
            <a:ext cx="9642475" cy="4523105"/>
          </a:xfrm>
          <a:prstGeom prst="rect">
            <a:avLst/>
          </a:prstGeom>
          <a:noFill/>
        </p:spPr>
        <p:txBody>
          <a:bodyPr wrap="square" rtlCol="0">
            <a:spAutoFit/>
          </a:bodyPr>
          <a:lstStyle/>
          <a:p>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法律权利和法律义务的关系</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二者</a:t>
            </a:r>
            <a:r>
              <a:rPr lang="zh-CN" altLang="en-US" sz="2400" b="1">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不可分割，相互依存</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。在社会生活中，每个人既是享受法律权利的主体，又是承担法律义务的主体。在法治国家，不存在只享受权利的主体，也不存在只承担义务的主体。</a:t>
            </a:r>
          </a:p>
          <a:p>
            <a:pPr marL="342900" indent="-342900">
              <a:buFont typeface="Wingdings" panose="05000000000000000000" charset="0"/>
              <a:buChar char="p"/>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法律权利和法律义务是</a:t>
            </a:r>
            <a:r>
              <a:rPr lang="zh-CN" altLang="en-US" sz="2400" u="sng">
                <a:solidFill>
                  <a:schemeClr val="tx1"/>
                </a:solidFill>
                <a:uFill>
                  <a:solidFill>
                    <a:srgbClr val="FF6600"/>
                  </a:solidFill>
                </a:uFill>
                <a:latin typeface="微软雅黑 Light" panose="020B0502040204020203" pitchFamily="34" charset="-122"/>
                <a:ea typeface="微软雅黑 Light" panose="020B0502040204020203" pitchFamily="34" charset="-122"/>
                <a:cs typeface="微软雅黑 Light" panose="020B0502040204020203" pitchFamily="34" charset="-122"/>
              </a:rPr>
              <a:t>相互依存</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的关系，法律权利的实现必须以相应法律义务的履行为条件；法律义务的设定和履行也必须以法律权利的行使为根据，不存在没有权利根据的法律义务。</a:t>
            </a:r>
          </a:p>
          <a:p>
            <a:pPr marL="342900" indent="-342900">
              <a:buFont typeface="Wingdings" panose="05000000000000000000" charset="0"/>
              <a:buChar char="p"/>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法律权利与法律义务是</a:t>
            </a:r>
            <a:r>
              <a:rPr lang="zh-CN" altLang="en-US" sz="2400" u="sng">
                <a:solidFill>
                  <a:schemeClr val="tx1"/>
                </a:solidFill>
                <a:uFill>
                  <a:solidFill>
                    <a:srgbClr val="FF6600"/>
                  </a:solidFill>
                </a:uFill>
                <a:latin typeface="微软雅黑 Light" panose="020B0502040204020203" pitchFamily="34" charset="-122"/>
                <a:ea typeface="微软雅黑 Light" panose="020B0502040204020203" pitchFamily="34" charset="-122"/>
                <a:cs typeface="微软雅黑 Light" panose="020B0502040204020203" pitchFamily="34" charset="-122"/>
              </a:rPr>
              <a:t>目的与手段</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的关系。离开了法律权利，法律义务就失去了履行的价值和动力；离开了法律义务，法律权利也形同虚设。</a:t>
            </a:r>
          </a:p>
          <a:p>
            <a:pPr marL="342900" indent="-342900">
              <a:buFont typeface="Wingdings" panose="05000000000000000000" charset="0"/>
              <a:buChar char="p"/>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有些法律权利和法律义务具有</a:t>
            </a:r>
            <a:r>
              <a:rPr lang="zh-CN" altLang="en-US" sz="2400" u="sng">
                <a:solidFill>
                  <a:schemeClr val="tx1"/>
                </a:solidFill>
                <a:uFill>
                  <a:solidFill>
                    <a:srgbClr val="FF6600"/>
                  </a:solidFill>
                </a:uFill>
                <a:latin typeface="微软雅黑 Light" panose="020B0502040204020203" pitchFamily="34" charset="-122"/>
                <a:ea typeface="微软雅黑 Light" panose="020B0502040204020203" pitchFamily="34" charset="-122"/>
                <a:cs typeface="微软雅黑 Light" panose="020B0502040204020203" pitchFamily="34" charset="-122"/>
              </a:rPr>
              <a:t>复合型</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的关系，即一个行为可以同时是权利行为和义务行为。如劳动的权利和义务。</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2151380" y="1701165"/>
            <a:ext cx="7889240" cy="2858770"/>
          </a:xfrm>
          <a:prstGeom prst="rect">
            <a:avLst/>
          </a:prstGeom>
          <a:noFill/>
        </p:spPr>
        <p:txBody>
          <a:bodyPr wrap="square" rtlCol="0">
            <a:spAutoFit/>
          </a:bodyPr>
          <a:lstStyle/>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我国宪法法律规定了公民享有一系列权利，主要包括：</a:t>
            </a:r>
          </a:p>
          <a:p>
            <a:pPr marL="342900" indent="-342900">
              <a:lnSpc>
                <a:spcPct val="130000"/>
              </a:lnSpc>
              <a:buFont typeface="Wingdings" panose="05000000000000000000" charset="0"/>
              <a:buChar char="l"/>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政治权利</a:t>
            </a:r>
          </a:p>
          <a:p>
            <a:pPr marL="342900" indent="-342900">
              <a:lnSpc>
                <a:spcPct val="130000"/>
              </a:lnSpc>
              <a:buFont typeface="Wingdings" panose="05000000000000000000" charset="0"/>
              <a:buChar char="l"/>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人身权利</a:t>
            </a:r>
          </a:p>
          <a:p>
            <a:pPr marL="342900" indent="-342900">
              <a:lnSpc>
                <a:spcPct val="130000"/>
              </a:lnSpc>
              <a:buFont typeface="Wingdings" panose="05000000000000000000" charset="0"/>
              <a:buChar char="l"/>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财产权利</a:t>
            </a:r>
          </a:p>
          <a:p>
            <a:pPr marL="342900" indent="-342900">
              <a:lnSpc>
                <a:spcPct val="130000"/>
              </a:lnSpc>
              <a:buFont typeface="Wingdings" panose="05000000000000000000" charset="0"/>
              <a:buChar char="l"/>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4.</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社会经济权利</a:t>
            </a:r>
          </a:p>
          <a:p>
            <a:pPr marL="342900" indent="-342900">
              <a:lnSpc>
                <a:spcPct val="130000"/>
              </a:lnSpc>
              <a:buFont typeface="Wingdings" panose="05000000000000000000" charset="0"/>
              <a:buChar char="l"/>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5.</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宗教信仰以及文化权利</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066800" y="344658"/>
            <a:ext cx="10058400" cy="1371600"/>
          </a:xfrm>
        </p:spPr>
        <p:txBody>
          <a:bodyPr/>
          <a:lstStyle/>
          <a:p>
            <a:r>
              <a:rPr lang="zh-CN" altLang="en-US" dirty="0">
                <a:latin typeface="华文隶书" panose="02010800040101010101" pitchFamily="2" charset="-122"/>
                <a:ea typeface="华文隶书" panose="02010800040101010101" pitchFamily="2" charset="-122"/>
              </a:rPr>
              <a:t>题型</a:t>
            </a:r>
            <a:r>
              <a:rPr altLang="zh-CN" dirty="0">
                <a:latin typeface="华文隶书" panose="02010800040101010101" pitchFamily="2" charset="-122"/>
                <a:ea typeface="华文隶书" panose="02010800040101010101" pitchFamily="2" charset="-122"/>
              </a:rPr>
              <a:t>&amp;</a:t>
            </a:r>
            <a:r>
              <a:rPr lang="zh-CN" altLang="en-US" dirty="0">
                <a:latin typeface="华文隶书" panose="02010800040101010101" pitchFamily="2" charset="-122"/>
                <a:ea typeface="华文隶书" panose="02010800040101010101" pitchFamily="2" charset="-122"/>
              </a:rPr>
              <a:t>分数分布：</a:t>
            </a:r>
          </a:p>
        </p:txBody>
      </p:sp>
      <p:sp>
        <p:nvSpPr>
          <p:cNvPr id="3" name="内容占位符 2"/>
          <p:cNvSpPr>
            <a:spLocks noGrp="1"/>
          </p:cNvSpPr>
          <p:nvPr>
            <p:ph idx="1"/>
          </p:nvPr>
        </p:nvSpPr>
        <p:spPr>
          <a:xfrm>
            <a:off x="1160585" y="1716258"/>
            <a:ext cx="10058400" cy="3931920"/>
          </a:xfrm>
        </p:spPr>
        <p:txBody>
          <a:bodyPr>
            <a:noAutofit/>
          </a:bodyPr>
          <a:lstStyle/>
          <a:p>
            <a:r>
              <a:rPr lang="zh-CN" altLang="en-US" sz="3200" dirty="0">
                <a:latin typeface="微软雅黑" panose="020B0503020204020204" pitchFamily="34" charset="-122"/>
                <a:ea typeface="微软雅黑" panose="020B0503020204020204" pitchFamily="34" charset="-122"/>
              </a:rPr>
              <a:t>一、单选题（</a:t>
            </a:r>
            <a:r>
              <a:rPr lang="en-US" altLang="zh-CN" sz="3200" dirty="0">
                <a:latin typeface="微软雅黑" panose="020B0503020204020204" pitchFamily="34" charset="-122"/>
                <a:ea typeface="微软雅黑" panose="020B0503020204020204" pitchFamily="34" charset="-122"/>
              </a:rPr>
              <a:t>1</a:t>
            </a:r>
            <a:r>
              <a:rPr lang="zh-CN" altLang="en-US" sz="3200" dirty="0">
                <a:latin typeface="微软雅黑" panose="020B0503020204020204" pitchFamily="34" charset="-122"/>
                <a:ea typeface="微软雅黑" panose="020B0503020204020204" pitchFamily="34" charset="-122"/>
              </a:rPr>
              <a:t>分</a:t>
            </a:r>
            <a:r>
              <a:rPr lang="en-US" altLang="zh-CN" sz="3200" dirty="0">
                <a:latin typeface="微软雅黑" panose="020B0503020204020204" pitchFamily="34" charset="-122"/>
                <a:ea typeface="微软雅黑" panose="020B0503020204020204" pitchFamily="34" charset="-122"/>
              </a:rPr>
              <a:t>*10</a:t>
            </a:r>
            <a:r>
              <a:rPr lang="zh-CN" altLang="en-US" sz="3200" dirty="0">
                <a:latin typeface="微软雅黑" panose="020B0503020204020204" pitchFamily="34" charset="-122"/>
                <a:ea typeface="微软雅黑" panose="020B0503020204020204" pitchFamily="34" charset="-122"/>
              </a:rPr>
              <a:t>）</a:t>
            </a:r>
          </a:p>
          <a:p>
            <a:r>
              <a:rPr lang="zh-CN" altLang="en-US" sz="3200" dirty="0">
                <a:latin typeface="微软雅黑" panose="020B0503020204020204" pitchFamily="34" charset="-122"/>
                <a:ea typeface="微软雅黑" panose="020B0503020204020204" pitchFamily="34" charset="-122"/>
              </a:rPr>
              <a:t>二、多选题（</a:t>
            </a:r>
            <a:r>
              <a:rPr lang="en-US" altLang="zh-CN" sz="3200" dirty="0">
                <a:latin typeface="微软雅黑" panose="020B0503020204020204" pitchFamily="34" charset="-122"/>
                <a:ea typeface="微软雅黑" panose="020B0503020204020204" pitchFamily="34" charset="-122"/>
              </a:rPr>
              <a:t>2</a:t>
            </a:r>
            <a:r>
              <a:rPr lang="zh-CN" altLang="en-US" sz="3200" dirty="0">
                <a:latin typeface="微软雅黑" panose="020B0503020204020204" pitchFamily="34" charset="-122"/>
                <a:ea typeface="微软雅黑" panose="020B0503020204020204" pitchFamily="34" charset="-122"/>
              </a:rPr>
              <a:t>分</a:t>
            </a:r>
            <a:r>
              <a:rPr lang="en-US" altLang="zh-CN" sz="3200" dirty="0">
                <a:latin typeface="微软雅黑" panose="020B0503020204020204" pitchFamily="34" charset="-122"/>
                <a:ea typeface="微软雅黑" panose="020B0503020204020204" pitchFamily="34" charset="-122"/>
              </a:rPr>
              <a:t>*5</a:t>
            </a:r>
            <a:r>
              <a:rPr lang="zh-CN" altLang="en-US" sz="3200" dirty="0">
                <a:latin typeface="微软雅黑" panose="020B0503020204020204" pitchFamily="34" charset="-122"/>
                <a:ea typeface="微软雅黑" panose="020B0503020204020204" pitchFamily="34" charset="-122"/>
              </a:rPr>
              <a:t>）</a:t>
            </a:r>
          </a:p>
          <a:p>
            <a:r>
              <a:rPr lang="zh-CN" altLang="en-US" sz="3200" dirty="0">
                <a:latin typeface="微软雅黑" panose="020B0503020204020204" pitchFamily="34" charset="-122"/>
                <a:ea typeface="微软雅黑" panose="020B0503020204020204" pitchFamily="34" charset="-122"/>
              </a:rPr>
              <a:t>三、辨析题（</a:t>
            </a:r>
            <a:r>
              <a:rPr lang="en-US" altLang="zh-CN" sz="3200" dirty="0">
                <a:latin typeface="微软雅黑" panose="020B0503020204020204" pitchFamily="34" charset="-122"/>
                <a:ea typeface="微软雅黑" panose="020B0503020204020204" pitchFamily="34" charset="-122"/>
              </a:rPr>
              <a:t>6</a:t>
            </a:r>
            <a:r>
              <a:rPr lang="zh-CN" altLang="en-US" sz="3200" dirty="0">
                <a:latin typeface="微软雅黑" panose="020B0503020204020204" pitchFamily="34" charset="-122"/>
                <a:ea typeface="微软雅黑" panose="020B0503020204020204" pitchFamily="34" charset="-122"/>
              </a:rPr>
              <a:t>分</a:t>
            </a:r>
            <a:r>
              <a:rPr lang="en-US" altLang="zh-CN" sz="3200" dirty="0">
                <a:latin typeface="微软雅黑" panose="020B0503020204020204" pitchFamily="34" charset="-122"/>
                <a:ea typeface="微软雅黑" panose="020B0503020204020204" pitchFamily="34" charset="-122"/>
              </a:rPr>
              <a:t>*5</a:t>
            </a:r>
            <a:r>
              <a:rPr lang="zh-CN" altLang="en-US" sz="3200" dirty="0">
                <a:latin typeface="微软雅黑" panose="020B0503020204020204" pitchFamily="34" charset="-122"/>
                <a:ea typeface="微软雅黑" panose="020B0503020204020204" pitchFamily="34" charset="-122"/>
              </a:rPr>
              <a:t>）</a:t>
            </a:r>
            <a:endParaRPr lang="en-US" altLang="zh-CN" sz="3200" dirty="0">
              <a:latin typeface="微软雅黑" panose="020B0503020204020204" pitchFamily="34" charset="-122"/>
              <a:ea typeface="微软雅黑" panose="020B0503020204020204" pitchFamily="34" charset="-122"/>
            </a:endParaRPr>
          </a:p>
          <a:p>
            <a:r>
              <a:rPr lang="zh-CN" altLang="en-US" sz="3200" dirty="0">
                <a:latin typeface="微软雅黑" panose="020B0503020204020204" pitchFamily="34" charset="-122"/>
                <a:ea typeface="微软雅黑" panose="020B0503020204020204" pitchFamily="34" charset="-122"/>
              </a:rPr>
              <a:t>四</a:t>
            </a:r>
            <a:r>
              <a:rPr lang="zh-CN" altLang="en-US" sz="3200">
                <a:latin typeface="微软雅黑" panose="020B0503020204020204" pitchFamily="34" charset="-122"/>
                <a:ea typeface="微软雅黑" panose="020B0503020204020204" pitchFamily="34" charset="-122"/>
              </a:rPr>
              <a:t>、</a:t>
            </a:r>
            <a:r>
              <a:rPr lang="zh-CN" altLang="en-US" sz="3200" dirty="0">
                <a:latin typeface="微软雅黑" panose="020B0503020204020204" pitchFamily="34" charset="-122"/>
                <a:ea typeface="微软雅黑" panose="020B0503020204020204" pitchFamily="34" charset="-122"/>
              </a:rPr>
              <a:t>资料案例分析题：</a:t>
            </a:r>
          </a:p>
          <a:p>
            <a:pPr marL="0" indent="0">
              <a:buNone/>
            </a:pPr>
            <a:r>
              <a:rPr lang="zh-CN" altLang="en-US" sz="3200" dirty="0">
                <a:latin typeface="微软雅黑" panose="020B0503020204020204" pitchFamily="34" charset="-122"/>
                <a:ea typeface="微软雅黑" panose="020B0503020204020204" pitchFamily="34" charset="-122"/>
              </a:rPr>
              <a:t>      一道道德题（</a:t>
            </a:r>
            <a:r>
              <a:rPr lang="en-US" altLang="zh-CN" sz="3200" dirty="0">
                <a:latin typeface="微软雅黑" panose="020B0503020204020204" pitchFamily="34" charset="-122"/>
                <a:ea typeface="微软雅黑" panose="020B0503020204020204" pitchFamily="34" charset="-122"/>
              </a:rPr>
              <a:t>15</a:t>
            </a:r>
            <a:r>
              <a:rPr lang="zh-CN" altLang="en-US" sz="3200" dirty="0">
                <a:latin typeface="微软雅黑" panose="020B0503020204020204" pitchFamily="34" charset="-122"/>
                <a:ea typeface="微软雅黑" panose="020B0503020204020204" pitchFamily="34" charset="-122"/>
              </a:rPr>
              <a:t>分）</a:t>
            </a:r>
          </a:p>
          <a:p>
            <a:pPr marL="0" indent="0">
              <a:buNone/>
            </a:pPr>
            <a:r>
              <a:rPr lang="zh-CN" altLang="en-US" sz="3200" dirty="0">
                <a:latin typeface="微软雅黑" panose="020B0503020204020204" pitchFamily="34" charset="-122"/>
                <a:ea typeface="微软雅黑" panose="020B0503020204020204" pitchFamily="34" charset="-122"/>
              </a:rPr>
              <a:t>      一道法律题（</a:t>
            </a:r>
            <a:r>
              <a:rPr lang="en-US" altLang="zh-CN" sz="3200" dirty="0">
                <a:latin typeface="微软雅黑" panose="020B0503020204020204" pitchFamily="34" charset="-122"/>
                <a:ea typeface="微软雅黑" panose="020B0503020204020204" pitchFamily="34" charset="-122"/>
              </a:rPr>
              <a:t>15</a:t>
            </a:r>
            <a:r>
              <a:rPr lang="zh-CN" altLang="en-US" sz="3200" dirty="0">
                <a:latin typeface="微软雅黑" panose="020B0503020204020204" pitchFamily="34" charset="-122"/>
                <a:ea typeface="微软雅黑" panose="020B0503020204020204" pitchFamily="34" charset="-122"/>
              </a:rPr>
              <a:t>分）</a:t>
            </a:r>
          </a:p>
          <a:p>
            <a:pPr marL="0" indent="0">
              <a:buNone/>
            </a:pPr>
            <a:r>
              <a:rPr lang="zh-CN" altLang="en-US" sz="3200" dirty="0">
                <a:latin typeface="微软雅黑" panose="020B0503020204020204" pitchFamily="34" charset="-122"/>
                <a:ea typeface="微软雅黑" panose="020B0503020204020204" pitchFamily="34" charset="-122"/>
              </a:rPr>
              <a:t>      一道道德法律综合题（</a:t>
            </a:r>
            <a:r>
              <a:rPr lang="en-US" altLang="zh-CN" sz="3200" dirty="0">
                <a:latin typeface="微软雅黑" panose="020B0503020204020204" pitchFamily="34" charset="-122"/>
                <a:ea typeface="微软雅黑" panose="020B0503020204020204" pitchFamily="34" charset="-122"/>
              </a:rPr>
              <a:t>20</a:t>
            </a:r>
            <a:r>
              <a:rPr lang="zh-CN" altLang="en-US" sz="3200" dirty="0">
                <a:latin typeface="微软雅黑" panose="020B0503020204020204" pitchFamily="34" charset="-122"/>
                <a:ea typeface="微软雅黑" panose="020B0503020204020204" pitchFamily="34" charset="-122"/>
              </a:rPr>
              <a:t>分）</a:t>
            </a:r>
          </a:p>
          <a:p>
            <a:endParaRPr lang="zh-CN" altLang="en-US" sz="32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7995139" y="2827952"/>
            <a:ext cx="4489938" cy="707886"/>
          </a:xfrm>
          <a:prstGeom prst="rect">
            <a:avLst/>
          </a:prstGeom>
          <a:noFill/>
        </p:spPr>
        <p:txBody>
          <a:bodyPr wrap="square" rtlCol="0">
            <a:spAutoFit/>
          </a:bodyPr>
          <a:lstStyle/>
          <a:p>
            <a:pPr lvl="0" defTabSz="914400">
              <a:spcBef>
                <a:spcPts val="900"/>
              </a:spcBef>
              <a:buClr>
                <a:prstClr val="black">
                  <a:lumMod val="85000"/>
                  <a:lumOff val="15000"/>
                </a:prstClr>
              </a:buClr>
            </a:pPr>
            <a:r>
              <a:rPr lang="zh-CN" altLang="en-US" sz="4000" dirty="0">
                <a:solidFill>
                  <a:srgbClr val="FF0000"/>
                </a:solidFill>
                <a:latin typeface="微软雅黑" panose="020B0503020204020204" pitchFamily="34" charset="-122"/>
                <a:ea typeface="微软雅黑" panose="020B0503020204020204" pitchFamily="34" charset="-122"/>
              </a:rPr>
              <a:t>注意：判断</a:t>
            </a:r>
            <a:r>
              <a:rPr lang="en-US" altLang="zh-CN" sz="4000" dirty="0">
                <a:solidFill>
                  <a:srgbClr val="FF0000"/>
                </a:solidFill>
                <a:latin typeface="微软雅黑" panose="020B0503020204020204" pitchFamily="34" charset="-122"/>
                <a:ea typeface="微软雅黑" panose="020B0503020204020204" pitchFamily="34" charset="-122"/>
              </a:rPr>
              <a:t>+</a:t>
            </a:r>
            <a:r>
              <a:rPr lang="zh-CN" altLang="en-US" sz="4000" dirty="0">
                <a:solidFill>
                  <a:srgbClr val="FF0000"/>
                </a:solidFill>
                <a:latin typeface="微软雅黑" panose="020B0503020204020204" pitchFamily="34" charset="-122"/>
                <a:ea typeface="微软雅黑" panose="020B0503020204020204" pitchFamily="34" charset="-122"/>
              </a:rPr>
              <a:t>分析</a:t>
            </a:r>
            <a:endParaRPr lang="zh-CN" altLang="en-US" sz="4000" dirty="0">
              <a:solidFill>
                <a:prstClr val="black"/>
              </a:solidFill>
              <a:latin typeface="微软雅黑" panose="020B0503020204020204" pitchFamily="34" charset="-122"/>
              <a:ea typeface="微软雅黑" panose="020B0503020204020204" pitchFamily="34" charset="-122"/>
            </a:endParaRPr>
          </a:p>
        </p:txBody>
      </p:sp>
      <p:sp>
        <p:nvSpPr>
          <p:cNvPr id="5" name="箭头: 右 4"/>
          <p:cNvSpPr/>
          <p:nvPr/>
        </p:nvSpPr>
        <p:spPr>
          <a:xfrm>
            <a:off x="6740770" y="2984759"/>
            <a:ext cx="1254369" cy="4220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996462" y="2841256"/>
            <a:ext cx="5650523" cy="70903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939165" y="1220470"/>
            <a:ext cx="10809605" cy="5262245"/>
          </a:xfrm>
          <a:prstGeom prst="rect">
            <a:avLst/>
          </a:prstGeom>
          <a:noFill/>
        </p:spPr>
        <p:txBody>
          <a:bodyPr wrap="square" rtlCol="0">
            <a:spAutoFit/>
          </a:bodyPr>
          <a:lstStyle/>
          <a:p>
            <a:r>
              <a:rPr lang="en-US" altLang="zh-CN"/>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公民未能依法履行义务，根据情节轻重，应当承担相应的法律责任。具体的法律责任主要包括</a:t>
            </a:r>
            <a:r>
              <a:rPr lang="zh-CN" altLang="en-US" sz="2400" baseline="30000">
                <a:latin typeface="Calibri" panose="020F0502020204030204" charset="0"/>
                <a:ea typeface="微软雅黑 Light" panose="020B0502040204020203" pitchFamily="34" charset="-122"/>
                <a:cs typeface="微软雅黑 Light" panose="020B0502040204020203" pitchFamily="34" charset="-122"/>
              </a:rPr>
              <a:t>①</a:t>
            </a:r>
            <a:r>
              <a:rPr lang="zh-CN" altLang="en-US" sz="2400" b="1" u="sng">
                <a:solidFill>
                  <a:srgbClr val="FFC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民事责任</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baseline="30000">
                <a:latin typeface="Calibri" panose="020F0502020204030204" charset="0"/>
                <a:ea typeface="微软雅黑 Light" panose="020B0502040204020203" pitchFamily="34" charset="-122"/>
                <a:cs typeface="微软雅黑 Light" panose="020B0502040204020203" pitchFamily="34" charset="-122"/>
              </a:rPr>
              <a:t>②</a:t>
            </a:r>
            <a:r>
              <a:rPr lang="zh-CN" altLang="en-US" sz="2400" b="1" u="sng">
                <a:solidFill>
                  <a:srgbClr val="FFC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行政责任</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和</a:t>
            </a:r>
            <a:r>
              <a:rPr lang="zh-CN" altLang="en-US" sz="2400" baseline="30000">
                <a:latin typeface="Calibri" panose="020F0502020204030204" charset="0"/>
                <a:ea typeface="微软雅黑 Light" panose="020B0502040204020203" pitchFamily="34" charset="-122"/>
                <a:cs typeface="微软雅黑 Light" panose="020B0502040204020203" pitchFamily="34" charset="-122"/>
              </a:rPr>
              <a:t>③</a:t>
            </a:r>
            <a:r>
              <a:rPr lang="zh-CN" altLang="en-US" sz="2400" b="1" u="sng">
                <a:solidFill>
                  <a:srgbClr val="FFC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刑事责任</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pPr marL="342900" indent="-342900">
              <a:buFont typeface="Wingdings" panose="05000000000000000000" charset="0"/>
              <a:buChar char="Ø"/>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民事责任：指由于违反民事法律规定、违约或者由于民法规定所应承担的一种法律责任。它主要是财产责任，也可以是以人身、行为、人格等为责任承担内容的非财产责任；民事责任主要是一方当事人对另一方的责任，主要是补偿性的。在法律允许的条件下，民事责任可由当事人协商解决</a:t>
            </a:r>
            <a:r>
              <a:rPr lang="zh-CN" altLang="en-US" sz="2400">
                <a:solidFill>
                  <a:srgbClr val="00B0F0"/>
                </a:solidFill>
                <a:latin typeface="微软雅黑 Light" panose="020B0502040204020203" pitchFamily="34" charset="-122"/>
                <a:ea typeface="微软雅黑 Light" panose="020B0502040204020203" pitchFamily="34" charset="-122"/>
                <a:cs typeface="微软雅黑 Light" panose="020B0502040204020203" pitchFamily="34" charset="-122"/>
              </a:rPr>
              <a:t>（可和解）</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pPr marL="342900" indent="-342900">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行政责任：指因违反行政法或因行政法规定而应承担的责任。对行政违法者</a:t>
            </a:r>
            <a:r>
              <a:rPr lang="zh-CN" altLang="en-US" sz="2400">
                <a:solidFill>
                  <a:srgbClr val="00B050"/>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（例：超速违章）</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的制裁包括行政处罚</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（外部行政行为；可申请复议和行政诉讼）</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和行政处分</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sym typeface="+mn-ea"/>
              </a:rPr>
              <a:t>（内部行政行为，针对行政人员；形式有警告、记过、记大过、降级、撤职和开除等六种；只能向作出处分决定的机关的上一级机关或行政监察部门申诉）</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a:t>
            </a:r>
          </a:p>
          <a:p>
            <a:pPr marL="342900" indent="-342900">
              <a:buFont typeface="Wingdings" panose="05000000000000000000" charset="0"/>
              <a:buChar char="Ø"/>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刑事责任：指行为人因其</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犯罪</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行为所必须承担的由国家司法机关代表国家依法所确定的否定性法律后果。</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1355725" y="1236980"/>
            <a:ext cx="9865995" cy="4892675"/>
          </a:xfrm>
          <a:prstGeom prst="rect">
            <a:avLst/>
          </a:prstGeom>
          <a:noFill/>
        </p:spPr>
        <p:txBody>
          <a:bodyPr wrap="square" rtlCol="0">
            <a:spAutoFit/>
          </a:bodyPr>
          <a:lstStyle/>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《中华人民共和国民法典》（自</a:t>
            </a:r>
            <a:r>
              <a:rPr lang="en-US" altLang="zh-CN" sz="2800">
                <a:latin typeface="微软雅黑" panose="020B0503020204020204" pitchFamily="34" charset="-122"/>
                <a:ea typeface="微软雅黑" panose="020B0503020204020204" pitchFamily="34" charset="-122"/>
                <a:cs typeface="微软雅黑" panose="020B0503020204020204" pitchFamily="34" charset="-122"/>
              </a:rPr>
              <a:t>2020</a:t>
            </a:r>
            <a:r>
              <a:rPr lang="zh-CN" altLang="en-US" sz="2800">
                <a:latin typeface="微软雅黑" panose="020B0503020204020204" pitchFamily="34" charset="-122"/>
                <a:ea typeface="微软雅黑" panose="020B0503020204020204" pitchFamily="34" charset="-122"/>
                <a:cs typeface="微软雅黑" panose="020B0503020204020204" pitchFamily="34" charset="-122"/>
              </a:rPr>
              <a:t>年</a:t>
            </a:r>
            <a:r>
              <a:rPr lang="en-US" altLang="zh-CN" sz="28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800">
                <a:latin typeface="微软雅黑" panose="020B0503020204020204" pitchFamily="34" charset="-122"/>
                <a:ea typeface="微软雅黑" panose="020B0503020204020204" pitchFamily="34" charset="-122"/>
                <a:cs typeface="微软雅黑" panose="020B0503020204020204" pitchFamily="34" charset="-122"/>
              </a:rPr>
              <a:t>月</a:t>
            </a:r>
            <a:r>
              <a:rPr lang="en-US" altLang="zh-CN" sz="28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800">
                <a:latin typeface="微软雅黑" panose="020B0503020204020204" pitchFamily="34" charset="-122"/>
                <a:ea typeface="微软雅黑" panose="020B0503020204020204" pitchFamily="34" charset="-122"/>
                <a:cs typeface="微软雅黑" panose="020B0503020204020204" pitchFamily="34" charset="-122"/>
              </a:rPr>
              <a:t>日起施行）</a:t>
            </a:r>
          </a:p>
          <a:p>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第五编 婚姻家庭     第二章 结婚</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1046</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a:t>
            </a:r>
          </a:p>
          <a:p>
            <a:pPr indent="0">
              <a:buFont typeface="Arial" panose="020B0604020202020204" pitchFamily="34" charset="0"/>
              <a:buNone/>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结婚应当男女</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双方完全自愿</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，禁止任何一方对另一方加以强迫，禁止任何组织或者个人加以干涉。</a:t>
            </a:r>
          </a:p>
          <a:p>
            <a:pPr indent="0">
              <a:buFont typeface="Arial" panose="020B0604020202020204" pitchFamily="34" charset="0"/>
              <a:buNone/>
            </a:pP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1047</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a:t>
            </a:r>
          </a:p>
          <a:p>
            <a:pPr indent="0">
              <a:buFont typeface="Arial" panose="020B0604020202020204" pitchFamily="34" charset="0"/>
              <a:buNone/>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结婚年龄，</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男不得早于二十二周岁，女不得早于二十周岁</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pPr indent="0">
              <a:buFont typeface="Arial" panose="020B0604020202020204" pitchFamily="34" charset="0"/>
              <a:buNone/>
            </a:pP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marL="342900" indent="-342900">
              <a:buFont typeface="Arial" panose="020B0604020202020204" pitchFamily="34" charset="0"/>
              <a:buChar char="•"/>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1048</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a:t>
            </a:r>
          </a:p>
          <a:p>
            <a:pPr indent="0">
              <a:buFont typeface="Arial" panose="020B0604020202020204" pitchFamily="34" charset="0"/>
              <a:buNone/>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 直系血亲或者三代以内的旁系血亲禁止</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结婚。</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第三章 家庭关系     第一节 夫妻关系</a:t>
            </a:r>
          </a:p>
        </p:txBody>
      </p:sp>
      <p:sp>
        <p:nvSpPr>
          <p:cNvPr id="3" name="文本占位符 2"/>
          <p:cNvSpPr>
            <a:spLocks noGrp="1"/>
          </p:cNvSpPr>
          <p:nvPr>
            <p:ph type="body" idx="1"/>
          </p:nvPr>
        </p:nvSpPr>
        <p:spPr>
          <a:xfrm>
            <a:off x="777875" y="2074545"/>
            <a:ext cx="5046980" cy="640080"/>
          </a:xfrm>
        </p:spPr>
        <p:txBody>
          <a:bodyPr>
            <a:noAutofit/>
          </a:bodyPr>
          <a:lstStyle/>
          <a:p>
            <a:r>
              <a:rPr lang="zh-CN" altLang="en-US" sz="2000">
                <a:sym typeface="+mn-ea"/>
              </a:rPr>
              <a:t>第</a:t>
            </a:r>
            <a:r>
              <a:rPr lang="en-US" altLang="zh-CN" sz="2000">
                <a:sym typeface="+mn-ea"/>
              </a:rPr>
              <a:t>1062</a:t>
            </a:r>
            <a:r>
              <a:rPr lang="zh-CN" altLang="en-US" sz="2000">
                <a:sym typeface="+mn-ea"/>
              </a:rPr>
              <a:t>条       夫妻在婚姻关系存续期间所得的下列财产，为夫妻的共同财产</a:t>
            </a:r>
          </a:p>
        </p:txBody>
      </p:sp>
      <p:sp>
        <p:nvSpPr>
          <p:cNvPr id="4" name="内容占位符 3"/>
          <p:cNvSpPr>
            <a:spLocks noGrp="1"/>
          </p:cNvSpPr>
          <p:nvPr>
            <p:ph sz="half" idx="2"/>
          </p:nvPr>
        </p:nvSpPr>
        <p:spPr/>
        <p:txBody>
          <a:bodyPr>
            <a:normAutofit lnSpcReduction="10000"/>
          </a:bodyPr>
          <a:lstStyle/>
          <a:p>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工资、奖金、劳务报酬</a:t>
            </a:r>
          </a:p>
          <a:p>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生产、经营、投资的收益</a:t>
            </a:r>
          </a:p>
          <a:p>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知识产权的收益</a:t>
            </a:r>
          </a:p>
          <a:p>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继承或者受赠的财产，但是本法第</a:t>
            </a:r>
            <a:r>
              <a:rPr lang="en-US" altLang="zh-CN"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1063</a:t>
            </a:r>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条第</a:t>
            </a:r>
            <a:r>
              <a:rPr lang="en-US" altLang="zh-CN"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3</a:t>
            </a:r>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项规定的除外</a:t>
            </a:r>
          </a:p>
          <a:p>
            <a:r>
              <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其他应当归共同所有的财产</a:t>
            </a:r>
          </a:p>
          <a:p>
            <a:endParaRPr lang="zh-CN" altLang="en-US" sz="2000">
              <a:latin typeface="微软雅黑 Light" panose="020B0502040204020203" pitchFamily="34" charset="-122"/>
              <a:ea typeface="微软雅黑 Light" panose="020B0502040204020203" pitchFamily="34" charset="-122"/>
              <a:cs typeface="微软雅黑 Light" panose="020B0502040204020203" pitchFamily="34" charset="-122"/>
              <a:sym typeface="+mn-ea"/>
            </a:endParaRPr>
          </a:p>
          <a:p>
            <a:pPr marL="0" indent="0">
              <a:buNone/>
            </a:pPr>
            <a:r>
              <a:rPr lang="zh-CN" altLang="en-US" sz="2000" b="1">
                <a:latin typeface="微软雅黑 Light" panose="020B0502040204020203" pitchFamily="34" charset="-122"/>
                <a:ea typeface="微软雅黑 Light" panose="020B0502040204020203" pitchFamily="34" charset="-122"/>
                <a:cs typeface="微软雅黑 Light" panose="020B0502040204020203" pitchFamily="34" charset="-122"/>
                <a:sym typeface="+mn-ea"/>
              </a:rPr>
              <a:t>夫妻对共同财产，有平等的处理权</a:t>
            </a:r>
          </a:p>
        </p:txBody>
      </p:sp>
      <p:sp>
        <p:nvSpPr>
          <p:cNvPr id="5" name="文本占位符 4"/>
          <p:cNvSpPr>
            <a:spLocks noGrp="1"/>
          </p:cNvSpPr>
          <p:nvPr>
            <p:ph type="body" sz="quarter" idx="3"/>
          </p:nvPr>
        </p:nvSpPr>
        <p:spPr/>
        <p:txBody>
          <a:bodyPr>
            <a:normAutofit lnSpcReduction="20000"/>
          </a:bodyPr>
          <a:lstStyle/>
          <a:p>
            <a:r>
              <a:rPr lang="zh-CN" altLang="en-US"/>
              <a:t>第</a:t>
            </a:r>
            <a:r>
              <a:rPr lang="en-US" altLang="zh-CN"/>
              <a:t>1063</a:t>
            </a:r>
            <a:r>
              <a:rPr lang="zh-CN" altLang="en-US"/>
              <a:t>条 下列财产为夫妻一方的个人财产</a:t>
            </a:r>
          </a:p>
        </p:txBody>
      </p:sp>
      <p:sp>
        <p:nvSpPr>
          <p:cNvPr id="6" name="内容占位符 5"/>
          <p:cNvSpPr>
            <a:spLocks noGrp="1"/>
          </p:cNvSpPr>
          <p:nvPr>
            <p:ph sz="quarter" idx="4"/>
          </p:nvPr>
        </p:nvSpPr>
        <p:spPr/>
        <p:txBody>
          <a:bodyPr/>
          <a:lstStyle/>
          <a:p>
            <a:r>
              <a:rPr lang="zh-CN" altLang="en-US" sz="2000">
                <a:latin typeface="微软雅黑 Light" panose="020B0502040204020203" pitchFamily="34" charset="-122"/>
                <a:ea typeface="微软雅黑 Light" panose="020B0502040204020203" pitchFamily="34" charset="-122"/>
              </a:rPr>
              <a:t>一方的婚前财产</a:t>
            </a:r>
          </a:p>
          <a:p>
            <a:r>
              <a:rPr lang="zh-CN" altLang="en-US" sz="2000">
                <a:latin typeface="微软雅黑 Light" panose="020B0502040204020203" pitchFamily="34" charset="-122"/>
                <a:ea typeface="微软雅黑 Light" panose="020B0502040204020203" pitchFamily="34" charset="-122"/>
              </a:rPr>
              <a:t>一方因受到人身损害获得的赔偿或者补偿</a:t>
            </a:r>
          </a:p>
          <a:p>
            <a:r>
              <a:rPr lang="zh-CN" altLang="en-US" sz="2000">
                <a:latin typeface="微软雅黑 Light" panose="020B0502040204020203" pitchFamily="34" charset="-122"/>
                <a:ea typeface="微软雅黑 Light" panose="020B0502040204020203" pitchFamily="34" charset="-122"/>
              </a:rPr>
              <a:t>遗嘱或者赠与合同中确定只归一方的财产</a:t>
            </a:r>
          </a:p>
          <a:p>
            <a:r>
              <a:rPr lang="zh-CN" altLang="en-US" sz="2000">
                <a:latin typeface="微软雅黑 Light" panose="020B0502040204020203" pitchFamily="34" charset="-122"/>
                <a:ea typeface="微软雅黑 Light" panose="020B0502040204020203" pitchFamily="34" charset="-122"/>
              </a:rPr>
              <a:t>一方专用的生活用品</a:t>
            </a:r>
          </a:p>
          <a:p>
            <a:r>
              <a:rPr lang="zh-CN" altLang="en-US" sz="2000">
                <a:latin typeface="微软雅黑 Light" panose="020B0502040204020203" pitchFamily="34" charset="-122"/>
                <a:ea typeface="微软雅黑 Light" panose="020B0502040204020203" pitchFamily="34" charset="-122"/>
              </a:rPr>
              <a:t>其他应当归一方的财产。</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516255" y="283845"/>
            <a:ext cx="11159490" cy="6739255"/>
          </a:xfrm>
          <a:prstGeom prst="rect">
            <a:avLst/>
          </a:prstGeom>
          <a:noFill/>
        </p:spPr>
        <p:txBody>
          <a:bodyPr wrap="square" rtlCol="0">
            <a:spAutoFit/>
          </a:bodyPr>
          <a:lstStyle/>
          <a:p>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最高人民法院关于适用《中华人民共和国民法典》婚姻家庭编的解释（一）（</a:t>
            </a:r>
            <a:r>
              <a:rPr lang="en-US" altLang="zh-CN" sz="2400" b="1">
                <a:latin typeface="微软雅黑 Light" panose="020B0502040204020203" pitchFamily="34" charset="-122"/>
                <a:ea typeface="微软雅黑 Light" panose="020B0502040204020203" pitchFamily="34" charset="-122"/>
                <a:cs typeface="微软雅黑 Light" panose="020B0502040204020203" pitchFamily="34" charset="-122"/>
              </a:rPr>
              <a:t>2021</a:t>
            </a: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年</a:t>
            </a:r>
            <a:r>
              <a:rPr lang="en-US" altLang="zh-CN" sz="2400" b="1">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月</a:t>
            </a:r>
            <a:r>
              <a:rPr lang="en-US" altLang="zh-CN" sz="2400" b="1">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日起施行）</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三、夫妻关系</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25</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婚姻关系存续期间，下列财产属于民法典第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条规定的“其他应当归共同所有的财产”：</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（一）一方以个人财产投资取得的收益；</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（二）男女双方实际取得或者应当取得的住房补贴、住房公积金；</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（三）男女双方实际取得或者应当取得的基本养老金、破产安置补偿费。</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29</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当事人结婚前，父母为双方购置房屋出资的，该出资应当认定为对自己子女个人的赠与，但父母明确表示赠与双方的除外。</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当事人结婚后，父母为双方购置房屋出资的，依照约定处理</a:t>
            </a:r>
            <a:r>
              <a:rPr lang="zh-CN" altLang="en-US" sz="2400">
                <a:latin typeface="华文楷体" panose="02010600040101010101" pitchFamily="2" charset="-122"/>
                <a:ea typeface="华文楷体" panose="02010600040101010101" pitchFamily="2" charset="-122"/>
                <a:cs typeface="微软雅黑 Light" panose="020B0502040204020203" pitchFamily="34" charset="-122"/>
              </a:rPr>
              <a:t>（没有约定或者约定不明确的，属夫妻共同财产，但遗嘱或者赠与合同中确定只归一方的财产除外）</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30</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军人的伤亡保险金、伤残补助金、医药生活补助费属于个人财产。</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民法典第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条规定为夫妻一方的个人财产，不因婚姻关系的延续而转化为夫妻共同财产。但当事人另有约定的除外。</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1403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法律篇</a:t>
            </a:r>
          </a:p>
        </p:txBody>
      </p:sp>
      <p:sp>
        <p:nvSpPr>
          <p:cNvPr id="3" name="文本框 2"/>
          <p:cNvSpPr txBox="1"/>
          <p:nvPr/>
        </p:nvSpPr>
        <p:spPr>
          <a:xfrm>
            <a:off x="899795" y="1151890"/>
            <a:ext cx="10879455" cy="5262245"/>
          </a:xfrm>
          <a:prstGeom prst="rect">
            <a:avLst/>
          </a:prstGeom>
          <a:noFill/>
        </p:spPr>
        <p:txBody>
          <a:bodyPr wrap="square" rtlCol="0">
            <a:spAutoFit/>
          </a:bodyPr>
          <a:lstStyle/>
          <a:p>
            <a:pPr marL="342900" indent="-342900">
              <a:buFont typeface="Wingdings" panose="05000000000000000000" charset="0"/>
              <a:buChar char="l"/>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1064</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夫妻双方共同签名或者夫妻一方事后追认等共同意思表示所负的债务，以及夫妻一方在婚姻关系存续期间以个人名义为家庭日常生活需要所负的债务，属于夫妻共同债务。</a:t>
            </a:r>
          </a:p>
          <a:p>
            <a:pPr marL="342900" indent="-342900"/>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夫妻一方在婚姻关系存续期间以个人名义超出家庭日常生活需要所负的债务，不属于夫妻共同债务；但是，债权人能够证明该债务用于夫妻共同生活、共同生产经营或者基于夫妻双方共同意思表示的除外。</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marL="342900" indent="-342900">
              <a:buFont typeface="Wingdings" panose="05000000000000000000" charset="0"/>
              <a:buChar char="l"/>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1065</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男女双方可以约定婚姻关系存续期间所得的财产以及婚前财产归各自所有、共同所有或者部分各自所有、部分共同所有。约定应当采用</a:t>
            </a:r>
            <a:r>
              <a:rPr lang="zh-CN" altLang="en-US" sz="2400">
                <a:solidFill>
                  <a:srgbClr val="FF0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书面</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形式。没有约定或者约定不明确的，适用本法第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1063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条的规定。</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夫妻对婚姻关系存续期间所得的财产以及婚前财产的约定，对双方具有法律约束力。</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夫妻对婚姻关系存续期间所得的财产约定归各自所有，夫或者妻一方对外所负的债务，相对人知道该约定的，以夫或者妻一方的个人财产清偿。</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440690" y="391795"/>
            <a:ext cx="6788150" cy="6985635"/>
          </a:xfrm>
          <a:prstGeom prst="rect">
            <a:avLst/>
          </a:prstGeom>
          <a:noFill/>
        </p:spPr>
        <p:txBody>
          <a:bodyPr wrap="square" rtlCol="0">
            <a:spAutoFit/>
          </a:bodyPr>
          <a:lstStyle/>
          <a:p>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第六编 继承     第一章 一般规定</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第1121条 继承从被继承人死亡时开始。</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相互有继承关系的数人在同一事件中死亡，难以确定死亡时间的，推定没有其他继承人的人先死亡。都有其他继承人，辈份不同的，推定长辈先死亡；辈份相同的，推定同时死亡，相互不发生继承。</a:t>
            </a:r>
          </a:p>
          <a:p>
            <a:endPar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第1122条 遗产是自然人死亡时遗留的</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个人合法</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财产。</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依照法律规定或者根据其性质不得继承的遗产，不得继承。</a:t>
            </a:r>
          </a:p>
          <a:p>
            <a:endPar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第1123条 继承开始后，按照</a:t>
            </a:r>
            <a:r>
              <a:rPr lang="en-US" altLang="zh-CN" sz="2400">
                <a:solidFill>
                  <a:srgbClr val="00B0F0"/>
                </a:solidFill>
                <a:latin typeface="微软雅黑 Light" panose="020B0502040204020203" pitchFamily="34" charset="-122"/>
                <a:ea typeface="微软雅黑 Light" panose="020B0502040204020203" pitchFamily="34" charset="-122"/>
                <a:cs typeface="微软雅黑 Light" panose="020B0502040204020203" pitchFamily="34" charset="-122"/>
              </a:rPr>
              <a:t>法定继承</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办理；有遗嘱的，按照</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遗嘱继承</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或者遗赠办理；有遗赠扶养协议的，按照协议办理。</a:t>
            </a:r>
          </a:p>
          <a:p>
            <a:endParaRPr lang="en-US" altLang="zh-CN"/>
          </a:p>
          <a:p>
            <a:endParaRPr lang="en-US" altLang="zh-CN"/>
          </a:p>
        </p:txBody>
      </p:sp>
      <p:cxnSp>
        <p:nvCxnSpPr>
          <p:cNvPr id="5" name="直接箭头连接符 4"/>
          <p:cNvCxnSpPr/>
          <p:nvPr>
            <p:custDataLst>
              <p:tags r:id="rId1"/>
            </p:custDataLst>
          </p:nvPr>
        </p:nvCxnSpPr>
        <p:spPr>
          <a:xfrm rot="1200000" flipH="1">
            <a:off x="8743367" y="3066938"/>
            <a:ext cx="2555" cy="672241"/>
          </a:xfrm>
          <a:prstGeom prst="straightConnector1">
            <a:avLst/>
          </a:prstGeom>
          <a:noFill/>
          <a:ln w="38100" cap="flat" cmpd="sng" algn="ctr">
            <a:solidFill>
              <a:srgbClr val="1F74AD"/>
            </a:solidFill>
            <a:prstDash val="solid"/>
            <a:miter lim="800000"/>
            <a:headEnd w="lg" len="lg"/>
            <a:tailEnd type="triangle"/>
          </a:ln>
          <a:effectLst/>
        </p:spPr>
      </p:cxnSp>
      <p:cxnSp>
        <p:nvCxnSpPr>
          <p:cNvPr id="7" name="直接箭头连接符 6"/>
          <p:cNvCxnSpPr/>
          <p:nvPr>
            <p:custDataLst>
              <p:tags r:id="rId2"/>
            </p:custDataLst>
          </p:nvPr>
        </p:nvCxnSpPr>
        <p:spPr>
          <a:xfrm rot="20400000" flipH="1">
            <a:off x="10500549" y="3066937"/>
            <a:ext cx="2555" cy="672241"/>
          </a:xfrm>
          <a:prstGeom prst="straightConnector1">
            <a:avLst/>
          </a:prstGeom>
          <a:noFill/>
          <a:ln w="38100" cap="flat" cmpd="sng" algn="ctr">
            <a:solidFill>
              <a:srgbClr val="1F74AD"/>
            </a:solidFill>
            <a:prstDash val="solid"/>
            <a:miter lim="800000"/>
            <a:headEnd w="lg" len="lg"/>
            <a:tailEnd type="triangle"/>
          </a:ln>
          <a:effectLst/>
        </p:spPr>
      </p:cxnSp>
      <p:sp>
        <p:nvSpPr>
          <p:cNvPr id="10" name="文本框 9"/>
          <p:cNvSpPr txBox="1"/>
          <p:nvPr>
            <p:custDataLst>
              <p:tags r:id="rId3"/>
            </p:custDataLst>
          </p:nvPr>
        </p:nvSpPr>
        <p:spPr>
          <a:xfrm>
            <a:off x="9902919" y="3766640"/>
            <a:ext cx="1989503" cy="680515"/>
          </a:xfrm>
          <a:prstGeom prst="rect">
            <a:avLst/>
          </a:prstGeom>
          <a:solidFill>
            <a:srgbClr val="3498DB"/>
          </a:solidFill>
          <a:ln w="12700" cap="flat" cmpd="sng" algn="ctr">
            <a:noFill/>
            <a:prstDash val="solid"/>
            <a:miter lim="800000"/>
          </a:ln>
          <a:effectLst/>
        </p:spPr>
        <p:txBody>
          <a:bodyPr anchor="ctr">
            <a:normAutofit lnSpcReduction="20000"/>
          </a:bodyPr>
          <a:lstStyle>
            <a:defPPr>
              <a:defRPr lang="zh-CN"/>
            </a:defPPr>
            <a:lvl1pPr algn="ctr">
              <a:defRPr>
                <a:solidFill>
                  <a:srgbClr val="FFFFFF"/>
                </a:solidFill>
                <a:latin typeface="Arial" panose="020B0604020202020204" pitchFamily="34" charset="0"/>
              </a:defRPr>
            </a:lvl1pPr>
            <a:lvl2pPr>
              <a:defRPr>
                <a:solidFill>
                  <a:sysClr val="window" lastClr="FFFFFF"/>
                </a:solidFill>
              </a:defRPr>
            </a:lvl2pPr>
            <a:lvl3pPr>
              <a:defRPr>
                <a:solidFill>
                  <a:sysClr val="window" lastClr="FFFFFF"/>
                </a:solidFill>
              </a:defRPr>
            </a:lvl3pPr>
            <a:lvl4pPr>
              <a:defRPr>
                <a:solidFill>
                  <a:sysClr val="window" lastClr="FFFFFF"/>
                </a:solidFill>
              </a:defRPr>
            </a:lvl4pPr>
            <a:lvl5pPr>
              <a:defRPr>
                <a:solidFill>
                  <a:sysClr val="window" lastClr="FFFFFF"/>
                </a:solidFill>
              </a:defRPr>
            </a:lvl5pPr>
            <a:lvl6pPr>
              <a:defRPr>
                <a:solidFill>
                  <a:sysClr val="window" lastClr="FFFFFF"/>
                </a:solidFill>
              </a:defRPr>
            </a:lvl6pPr>
            <a:lvl7pPr>
              <a:defRPr>
                <a:solidFill>
                  <a:sysClr val="window" lastClr="FFFFFF"/>
                </a:solidFill>
              </a:defRPr>
            </a:lvl7pPr>
            <a:lvl8pPr>
              <a:defRPr>
                <a:solidFill>
                  <a:sysClr val="window" lastClr="FFFFFF"/>
                </a:solidFill>
              </a:defRPr>
            </a:lvl8pPr>
            <a:lvl9pPr>
              <a:defRPr>
                <a:solidFill>
                  <a:sysClr val="window" lastClr="FFFFFF"/>
                </a:solidFill>
              </a:defRPr>
            </a:lvl9pPr>
          </a:lstStyle>
          <a:p>
            <a:pPr>
              <a:lnSpc>
                <a:spcPct val="120000"/>
              </a:lnSpc>
            </a:pPr>
            <a:r>
              <a:rPr lang="zh-CN" altLang="en-US" spc="150">
                <a:solidFill>
                  <a:sysClr val="window" lastClr="FFFFFF"/>
                </a:solidFill>
                <a:latin typeface="微软雅黑" panose="020B0503020204020204" pitchFamily="34" charset="-122"/>
                <a:ea typeface="微软雅黑" panose="020B0503020204020204" pitchFamily="34" charset="-122"/>
              </a:rPr>
              <a:t>遗嘱继承</a:t>
            </a:r>
            <a:r>
              <a:rPr lang="en-US" altLang="zh-CN" spc="150">
                <a:solidFill>
                  <a:sysClr val="window" lastClr="FFFFFF"/>
                </a:solidFill>
                <a:latin typeface="微软雅黑" panose="020B0503020204020204" pitchFamily="34" charset="-122"/>
                <a:ea typeface="微软雅黑" panose="020B0503020204020204" pitchFamily="34" charset="-122"/>
              </a:rPr>
              <a:t>/</a:t>
            </a:r>
            <a:r>
              <a:rPr lang="zh-CN" altLang="en-US" spc="150">
                <a:solidFill>
                  <a:sysClr val="window" lastClr="FFFFFF"/>
                </a:solidFill>
                <a:latin typeface="微软雅黑" panose="020B0503020204020204" pitchFamily="34" charset="-122"/>
                <a:ea typeface="微软雅黑" panose="020B0503020204020204" pitchFamily="34" charset="-122"/>
              </a:rPr>
              <a:t>遗赠</a:t>
            </a:r>
          </a:p>
          <a:p>
            <a:pPr>
              <a:lnSpc>
                <a:spcPct val="120000"/>
              </a:lnSpc>
            </a:pPr>
            <a:r>
              <a:rPr lang="zh-CN" altLang="en-US" spc="150">
                <a:solidFill>
                  <a:sysClr val="window" lastClr="FFFFFF"/>
                </a:solidFill>
                <a:latin typeface="微软雅黑" panose="020B0503020204020204" pitchFamily="34" charset="-122"/>
                <a:ea typeface="微软雅黑" panose="020B0503020204020204" pitchFamily="34" charset="-122"/>
              </a:rPr>
              <a:t>（优先）</a:t>
            </a:r>
          </a:p>
        </p:txBody>
      </p:sp>
      <p:sp>
        <p:nvSpPr>
          <p:cNvPr id="11" name="文本框 10"/>
          <p:cNvSpPr txBox="1"/>
          <p:nvPr>
            <p:custDataLst>
              <p:tags r:id="rId4"/>
            </p:custDataLst>
          </p:nvPr>
        </p:nvSpPr>
        <p:spPr>
          <a:xfrm>
            <a:off x="7364888" y="3766640"/>
            <a:ext cx="1989503" cy="680515"/>
          </a:xfrm>
          <a:prstGeom prst="rect">
            <a:avLst/>
          </a:prstGeom>
          <a:solidFill>
            <a:srgbClr val="3498DB"/>
          </a:solidFill>
          <a:ln w="12700" cap="flat" cmpd="sng" algn="ctr">
            <a:noFill/>
            <a:prstDash val="solid"/>
            <a:miter lim="800000"/>
          </a:ln>
          <a:effectLst/>
        </p:spPr>
        <p:txBody>
          <a:bodyPr anchor="ctr">
            <a:normAutofit/>
          </a:bodyPr>
          <a:lstStyle>
            <a:defPPr>
              <a:defRPr lang="zh-CN"/>
            </a:defPPr>
            <a:lvl1pPr algn="ctr">
              <a:defRPr>
                <a:solidFill>
                  <a:srgbClr val="FFFFFF"/>
                </a:solidFill>
                <a:latin typeface="Arial" panose="020B0604020202020204" pitchFamily="34" charset="0"/>
              </a:defRPr>
            </a:lvl1pPr>
            <a:lvl2pPr>
              <a:defRPr>
                <a:solidFill>
                  <a:sysClr val="window" lastClr="FFFFFF"/>
                </a:solidFill>
              </a:defRPr>
            </a:lvl2pPr>
            <a:lvl3pPr>
              <a:defRPr>
                <a:solidFill>
                  <a:sysClr val="window" lastClr="FFFFFF"/>
                </a:solidFill>
              </a:defRPr>
            </a:lvl3pPr>
            <a:lvl4pPr>
              <a:defRPr>
                <a:solidFill>
                  <a:sysClr val="window" lastClr="FFFFFF"/>
                </a:solidFill>
              </a:defRPr>
            </a:lvl4pPr>
            <a:lvl5pPr>
              <a:defRPr>
                <a:solidFill>
                  <a:sysClr val="window" lastClr="FFFFFF"/>
                </a:solidFill>
              </a:defRPr>
            </a:lvl5pPr>
            <a:lvl6pPr>
              <a:defRPr>
                <a:solidFill>
                  <a:sysClr val="window" lastClr="FFFFFF"/>
                </a:solidFill>
              </a:defRPr>
            </a:lvl6pPr>
            <a:lvl7pPr>
              <a:defRPr>
                <a:solidFill>
                  <a:sysClr val="window" lastClr="FFFFFF"/>
                </a:solidFill>
              </a:defRPr>
            </a:lvl7pPr>
            <a:lvl8pPr>
              <a:defRPr>
                <a:solidFill>
                  <a:sysClr val="window" lastClr="FFFFFF"/>
                </a:solidFill>
              </a:defRPr>
            </a:lvl8pPr>
            <a:lvl9pPr>
              <a:defRPr>
                <a:solidFill>
                  <a:sysClr val="window" lastClr="FFFFFF"/>
                </a:solidFill>
              </a:defRPr>
            </a:lvl9pPr>
          </a:lstStyle>
          <a:p>
            <a:pPr>
              <a:lnSpc>
                <a:spcPct val="120000"/>
              </a:lnSpc>
            </a:pPr>
            <a:r>
              <a:rPr lang="zh-CN" altLang="en-US" spc="150">
                <a:solidFill>
                  <a:sysClr val="window" lastClr="FFFFFF"/>
                </a:solidFill>
                <a:latin typeface="微软雅黑" panose="020B0503020204020204" pitchFamily="34" charset="-122"/>
                <a:ea typeface="微软雅黑" panose="020B0503020204020204" pitchFamily="34" charset="-122"/>
              </a:rPr>
              <a:t>法定继承</a:t>
            </a:r>
          </a:p>
        </p:txBody>
      </p:sp>
      <p:sp>
        <p:nvSpPr>
          <p:cNvPr id="9" name="文本框 8"/>
          <p:cNvSpPr txBox="1"/>
          <p:nvPr>
            <p:custDataLst>
              <p:tags r:id="rId5"/>
            </p:custDataLst>
          </p:nvPr>
        </p:nvSpPr>
        <p:spPr>
          <a:xfrm>
            <a:off x="8633904" y="2414947"/>
            <a:ext cx="1989503" cy="680515"/>
          </a:xfrm>
          <a:prstGeom prst="rect">
            <a:avLst/>
          </a:prstGeom>
          <a:solidFill>
            <a:srgbClr val="1F74AD"/>
          </a:solidFill>
          <a:ln w="12700" cap="flat" cmpd="sng" algn="ctr">
            <a:noFill/>
            <a:prstDash val="solid"/>
            <a:miter lim="800000"/>
          </a:ln>
          <a:effectLst/>
        </p:spPr>
        <p:txBody>
          <a:bodyPr anchor="ctr">
            <a:normAutofit/>
          </a:bodyPr>
          <a:lstStyle>
            <a:defPPr>
              <a:defRPr lang="zh-CN"/>
            </a:defPPr>
            <a:lvl1pPr algn="ctr">
              <a:defRPr>
                <a:solidFill>
                  <a:srgbClr val="FFFFFF"/>
                </a:solidFill>
                <a:latin typeface="Arial" panose="020B0604020202020204" pitchFamily="34" charset="0"/>
              </a:defRPr>
            </a:lvl1pPr>
            <a:lvl2pPr>
              <a:defRPr>
                <a:solidFill>
                  <a:sysClr val="window" lastClr="FFFFFF"/>
                </a:solidFill>
              </a:defRPr>
            </a:lvl2pPr>
            <a:lvl3pPr>
              <a:defRPr>
                <a:solidFill>
                  <a:sysClr val="window" lastClr="FFFFFF"/>
                </a:solidFill>
              </a:defRPr>
            </a:lvl3pPr>
            <a:lvl4pPr>
              <a:defRPr>
                <a:solidFill>
                  <a:sysClr val="window" lastClr="FFFFFF"/>
                </a:solidFill>
              </a:defRPr>
            </a:lvl4pPr>
            <a:lvl5pPr>
              <a:defRPr>
                <a:solidFill>
                  <a:sysClr val="window" lastClr="FFFFFF"/>
                </a:solidFill>
              </a:defRPr>
            </a:lvl5pPr>
            <a:lvl6pPr>
              <a:defRPr>
                <a:solidFill>
                  <a:sysClr val="window" lastClr="FFFFFF"/>
                </a:solidFill>
              </a:defRPr>
            </a:lvl6pPr>
            <a:lvl7pPr>
              <a:defRPr>
                <a:solidFill>
                  <a:sysClr val="window" lastClr="FFFFFF"/>
                </a:solidFill>
              </a:defRPr>
            </a:lvl7pPr>
            <a:lvl8pPr>
              <a:defRPr>
                <a:solidFill>
                  <a:sysClr val="window" lastClr="FFFFFF"/>
                </a:solidFill>
              </a:defRPr>
            </a:lvl8pPr>
            <a:lvl9pPr>
              <a:defRPr>
                <a:solidFill>
                  <a:sysClr val="window" lastClr="FFFFFF"/>
                </a:solidFill>
              </a:defRPr>
            </a:lvl9pPr>
          </a:lstStyle>
          <a:p>
            <a:pPr>
              <a:lnSpc>
                <a:spcPct val="120000"/>
              </a:lnSpc>
            </a:pPr>
            <a:r>
              <a:rPr lang="zh-CN" altLang="en-US" spc="150">
                <a:solidFill>
                  <a:sysClr val="window" lastClr="FFFFFF"/>
                </a:solidFill>
                <a:latin typeface="微软雅黑" panose="020B0503020204020204" pitchFamily="34" charset="-122"/>
                <a:ea typeface="微软雅黑" panose="020B0503020204020204" pitchFamily="34" charset="-122"/>
              </a:rPr>
              <a:t>继承</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文本框 2"/>
          <p:cNvSpPr txBox="1"/>
          <p:nvPr/>
        </p:nvSpPr>
        <p:spPr>
          <a:xfrm>
            <a:off x="431165" y="754380"/>
            <a:ext cx="6038215" cy="5231130"/>
          </a:xfrm>
          <a:prstGeom prst="rect">
            <a:avLst/>
          </a:prstGeom>
          <a:noFill/>
        </p:spPr>
        <p:txBody>
          <a:bodyPr wrap="square" rtlCol="0">
            <a:spAutoFit/>
          </a:bodyPr>
          <a:lstStyle/>
          <a:p>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sym typeface="+mn-ea"/>
              </a:rPr>
              <a:t>第二章 法定继承</a:t>
            </a:r>
          </a:p>
          <a:p>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1126</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条 继承权男女平等。</a:t>
            </a:r>
          </a:p>
          <a:p>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1127</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条 遗产按照下列顺序继承：</a:t>
            </a:r>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（一）第一顺序：配偶、子女、父母；</a:t>
            </a:r>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（二）第二顺序：兄弟姐妹、祖父母、外祖父母。</a:t>
            </a:r>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a:t>
            </a:r>
            <a:r>
              <a:rPr lang="zh-CN" altLang="en-US" sz="2400" b="1">
                <a:ln w="22225">
                  <a:solidFill>
                    <a:schemeClr val="accent2"/>
                  </a:solidFill>
                  <a:prstDash val="solid"/>
                </a:ln>
                <a:solidFill>
                  <a:schemeClr val="accent2">
                    <a:lumMod val="40000"/>
                    <a:lumOff val="60000"/>
                  </a:schemeClr>
                </a:solidFill>
                <a:effectLst/>
                <a:latin typeface="微软雅黑 Light" panose="020B0502040204020203" pitchFamily="34" charset="-122"/>
                <a:ea typeface="微软雅黑 Light" panose="020B0502040204020203" pitchFamily="34" charset="-122"/>
                <a:cs typeface="微软雅黑 Light" panose="020B0502040204020203" pitchFamily="34" charset="-122"/>
                <a:sym typeface="+mn-ea"/>
              </a:rPr>
              <a:t>继承顺序</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】：继承开始后，由第一顺序继承人继承，第二顺序继承人不继承；没有第一顺序继承人继承的，由第二顺序继承人继承。</a:t>
            </a:r>
            <a:b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br>
            <a:endParaRPr lang="zh-CN" altLang="en-US"/>
          </a:p>
        </p:txBody>
      </p:sp>
      <p:pic>
        <p:nvPicPr>
          <p:cNvPr id="4" name="图片 3"/>
          <p:cNvPicPr>
            <a:picLocks noChangeAspect="1"/>
          </p:cNvPicPr>
          <p:nvPr>
            <p:custDataLst>
              <p:tags r:id="rId1"/>
            </p:custDataLst>
          </p:nvPr>
        </p:nvPicPr>
        <p:blipFill>
          <a:blip r:embed="rId3"/>
          <a:stretch>
            <a:fillRect/>
          </a:stretch>
        </p:blipFill>
        <p:spPr>
          <a:xfrm>
            <a:off x="6402705" y="154940"/>
            <a:ext cx="5467985" cy="3887470"/>
          </a:xfrm>
          <a:prstGeom prst="rect">
            <a:avLst/>
          </a:prstGeom>
        </p:spPr>
      </p:pic>
      <p:sp>
        <p:nvSpPr>
          <p:cNvPr id="5" name="文本框 4"/>
          <p:cNvSpPr txBox="1"/>
          <p:nvPr/>
        </p:nvSpPr>
        <p:spPr>
          <a:xfrm>
            <a:off x="6721475" y="4042410"/>
            <a:ext cx="5226685" cy="2306955"/>
          </a:xfrm>
          <a:prstGeom prst="rect">
            <a:avLst/>
          </a:prstGeom>
          <a:noFill/>
        </p:spPr>
        <p:txBody>
          <a:bodyPr wrap="square" rtlCol="0">
            <a:spAutoFit/>
          </a:bodyPr>
          <a:lstStyle/>
          <a:p>
            <a:pPr marL="285750" indent="-285750">
              <a:buFont typeface="Arial" panose="020B0604020202020204" pitchFamily="34" charset="0"/>
              <a:buChar char="•"/>
            </a:pPr>
            <a:r>
              <a:rPr lang="zh-CN" altLang="en-US">
                <a:latin typeface="华文楷体" panose="02010600040101010101" pitchFamily="2" charset="-122"/>
                <a:ea typeface="华文楷体" panose="02010600040101010101" pitchFamily="2" charset="-122"/>
                <a:cs typeface="微软雅黑 Light" panose="020B0502040204020203" pitchFamily="34" charset="-122"/>
                <a:sym typeface="+mn-ea"/>
              </a:rPr>
              <a:t>本编所称子女，包括婚生子女、非婚生子女、养子女和有扶养关系的继子女。</a:t>
            </a:r>
          </a:p>
          <a:p>
            <a:pPr marL="285750" indent="-285750">
              <a:buFont typeface="Arial" panose="020B0604020202020204" pitchFamily="34" charset="0"/>
              <a:buChar char="•"/>
            </a:pPr>
            <a:r>
              <a:rPr lang="zh-CN" altLang="en-US">
                <a:latin typeface="华文楷体" panose="02010600040101010101" pitchFamily="2" charset="-122"/>
                <a:ea typeface="华文楷体" panose="02010600040101010101" pitchFamily="2" charset="-122"/>
                <a:cs typeface="微软雅黑 Light" panose="020B0502040204020203" pitchFamily="34" charset="-122"/>
                <a:sym typeface="+mn-ea"/>
              </a:rPr>
              <a:t>本编所称父母，包括生父母、养父母和有扶养关系的继父母。</a:t>
            </a:r>
          </a:p>
          <a:p>
            <a:pPr marL="285750" indent="-285750">
              <a:buFont typeface="Arial" panose="020B0604020202020204" pitchFamily="34" charset="0"/>
              <a:buChar char="•"/>
            </a:pPr>
            <a:r>
              <a:rPr lang="zh-CN" altLang="en-US">
                <a:latin typeface="华文楷体" panose="02010600040101010101" pitchFamily="2" charset="-122"/>
                <a:ea typeface="华文楷体" panose="02010600040101010101" pitchFamily="2" charset="-122"/>
                <a:cs typeface="微软雅黑 Light" panose="020B0502040204020203" pitchFamily="34" charset="-122"/>
                <a:sym typeface="+mn-ea"/>
              </a:rPr>
              <a:t>本编所称兄弟姐妹，包括同父母的兄弟姐妹、同父异母或者同母异父的兄弟姐妹、养兄弟姐妹、有扶养关系的继兄弟姐妹。</a:t>
            </a:r>
            <a:br>
              <a:rPr lang="zh-CN" altLang="en-US">
                <a:sym typeface="+mn-ea"/>
              </a:rPr>
            </a:b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066800" y="2835249"/>
            <a:ext cx="10058400" cy="1371600"/>
          </a:xfrm>
        </p:spPr>
        <p:txBody>
          <a:bodyPr>
            <a:normAutofit fontScale="90000"/>
          </a:bodyPr>
          <a:lstStyle/>
          <a:p>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第</a:t>
            </a:r>
            <a:r>
              <a:rPr altLang="zh-CN" sz="2665">
                <a:latin typeface="微软雅黑 Light" panose="020B0502040204020203" pitchFamily="34" charset="-122"/>
                <a:ea typeface="微软雅黑 Light" panose="020B0502040204020203" pitchFamily="34" charset="-122"/>
                <a:cs typeface="微软雅黑 Light" panose="020B0502040204020203" pitchFamily="34" charset="-122"/>
              </a:rPr>
              <a:t>1128</a:t>
            </a: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条 被继承人的子女先于被继承人死亡的，由被继承人的子女的直系晚辈血亲</a:t>
            </a:r>
            <a:r>
              <a:rPr lang="zh-CN" altLang="en-US" sz="2665">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代位继承</a:t>
            </a: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被继承人的兄弟姐妹先于被继承人死亡的，由被继承人的兄弟姐妹的子女代位继承。</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代位继承人一般只能继承被代位继承人有权继承的遗产份额。</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第</a:t>
            </a:r>
            <a:r>
              <a:rPr altLang="zh-CN" sz="2665">
                <a:latin typeface="微软雅黑 Light" panose="020B0502040204020203" pitchFamily="34" charset="-122"/>
                <a:ea typeface="微软雅黑 Light" panose="020B0502040204020203" pitchFamily="34" charset="-122"/>
                <a:cs typeface="微软雅黑 Light" panose="020B0502040204020203" pitchFamily="34" charset="-122"/>
              </a:rPr>
              <a:t>1129</a:t>
            </a: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条 丧偶儿媳对公婆，丧偶女婿对岳父母，尽了主要赡养义务的，作为第一顺序继承人。</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第</a:t>
            </a:r>
            <a:r>
              <a:rPr altLang="zh-CN" sz="2665">
                <a:latin typeface="微软雅黑 Light" panose="020B0502040204020203" pitchFamily="34" charset="-122"/>
                <a:ea typeface="微软雅黑 Light" panose="020B0502040204020203" pitchFamily="34" charset="-122"/>
                <a:cs typeface="微软雅黑 Light" panose="020B0502040204020203" pitchFamily="34" charset="-122"/>
              </a:rPr>
              <a:t>1130</a:t>
            </a: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条</a:t>
            </a:r>
            <a:r>
              <a:rPr lang="zh-CN" altLang="en-US" sz="2665" b="1">
                <a:solidFill>
                  <a:schemeClr val="tx1"/>
                </a:solidFill>
                <a:effectLst>
                  <a:outerShdw blurRad="38100" dist="25400" dir="5400000" algn="ctr" rotWithShape="0">
                    <a:srgbClr val="6E747A">
                      <a:alpha val="43000"/>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 同一顺序继承人继承遗产的份额，一般应当均等</a:t>
            </a: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对生活有特殊困难又缺乏劳动能力的继承人，分配遗产时，应当予以照顾。</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对被继承人尽了主要扶养义务或者与被继承人共同生活的继承人，分配遗产时，可以多分。</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有扶养能力和有扶养条件的继承人，不尽扶养义务的，分配遗产时，应当不分或者少分。</a:t>
            </a:r>
            <a:b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br>
            <a:r>
              <a:rPr lang="zh-CN" altLang="en-US" sz="2665">
                <a:latin typeface="微软雅黑 Light" panose="020B0502040204020203" pitchFamily="34" charset="-122"/>
                <a:ea typeface="微软雅黑 Light" panose="020B0502040204020203" pitchFamily="34" charset="-122"/>
                <a:cs typeface="微软雅黑 Light" panose="020B0502040204020203" pitchFamily="34" charset="-122"/>
              </a:rPr>
              <a:t>继承人协商同意的，也可以不均等。</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485775" y="509905"/>
            <a:ext cx="11396345" cy="3599815"/>
          </a:xfrm>
          <a:prstGeom prst="rect">
            <a:avLst/>
          </a:prstGeom>
          <a:noFill/>
        </p:spPr>
        <p:txBody>
          <a:bodyPr wrap="square" rtlCol="0">
            <a:spAutoFit/>
          </a:bodyPr>
          <a:lstStyle/>
          <a:p>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最高人民法院关于适用《中华人民共和国民法典》继承编的解释（一）（</a:t>
            </a:r>
            <a:r>
              <a:rPr lang="en-US" altLang="zh-CN" sz="2800" b="1">
                <a:latin typeface="微软雅黑 Light" panose="020B0502040204020203" pitchFamily="34" charset="-122"/>
                <a:ea typeface="微软雅黑 Light" panose="020B0502040204020203" pitchFamily="34" charset="-122"/>
                <a:cs typeface="微软雅黑 Light" panose="020B0502040204020203" pitchFamily="34" charset="-122"/>
              </a:rPr>
              <a:t>2021</a:t>
            </a:r>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年</a:t>
            </a:r>
            <a:r>
              <a:rPr lang="en-US" altLang="zh-CN" sz="2800" b="1">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月</a:t>
            </a:r>
            <a:r>
              <a:rPr lang="en-US" altLang="zh-CN" sz="2800" b="1">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rPr>
              <a:t>日起施行）</a:t>
            </a:r>
          </a:p>
          <a:p>
            <a:endParaRPr lang="zh-CN" altLang="en-US" sz="2800" b="1">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四、遗产的处理</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第</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条   应当为胎儿保留的遗产份额没有保留的，应从继承人所继承的遗产中扣回</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为胎儿保留的遗产份额，如胎儿出生后死亡的，由其继承人继承；如胎儿娩出时是死体的，由被继承人的继承人继承。</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例题：</a:t>
            </a:r>
          </a:p>
        </p:txBody>
      </p:sp>
      <p:sp>
        <p:nvSpPr>
          <p:cNvPr id="3" name="文本框 2"/>
          <p:cNvSpPr txBox="1"/>
          <p:nvPr/>
        </p:nvSpPr>
        <p:spPr>
          <a:xfrm>
            <a:off x="1256030" y="1642745"/>
            <a:ext cx="9678670" cy="3857625"/>
          </a:xfrm>
          <a:prstGeom prst="rect">
            <a:avLst/>
          </a:prstGeom>
          <a:noFill/>
        </p:spPr>
        <p:txBody>
          <a:bodyPr wrap="square" rtlCol="0">
            <a:spAutoFit/>
          </a:bodyPr>
          <a:lstStyle/>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穷小子李威与刘丽结婚后开了一家修理店，刘丽在家操持家务。二人因婚后多年未生育，遂收养了一名女孩李晓。</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2020</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年，刘丽惊喜怀孕，沉浸在幸福中的李威更加卖力赚钱养家，却不幸意外身亡。</a:t>
            </a:r>
          </a:p>
          <a:p>
            <a:pPr>
              <a:lnSpc>
                <a:spcPct val="17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李威去世后，家中留下财产</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80</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万元。李威还有一名年逾八旬的老母亲，弟弟李成与母亲一起生活。</a:t>
            </a:r>
          </a:p>
          <a:p>
            <a:pPr>
              <a:lnSpc>
                <a:spcPct val="17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solidFill>
                  <a:srgbClr val="FF0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   请问：李威家的</a:t>
            </a:r>
            <a:r>
              <a:rPr lang="en-US" altLang="zh-CN" sz="2400">
                <a:solidFill>
                  <a:srgbClr val="FF0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80</a:t>
            </a:r>
            <a:r>
              <a:rPr lang="zh-CN" altLang="en-US" sz="2400">
                <a:solidFill>
                  <a:srgbClr val="FF0000"/>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万元财产应该如何分配</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642594"/>
            <a:ext cx="10058400" cy="1371600"/>
          </a:xfrm>
          <a:prstGeom prst="rect">
            <a:avLst/>
          </a:prstGeom>
        </p:spPr>
        <p:txBody>
          <a:bodyPr vert="horz" lIns="91440" tIns="45720" rIns="91440" bIns="45720" rtlCol="0" anchor="ctr">
            <a:normAutofit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US" altLang="zh-CN" dirty="0">
                <a:latin typeface="微软雅黑" panose="020B0503020204020204" pitchFamily="34" charset="-122"/>
                <a:ea typeface="微软雅黑" panose="020B0503020204020204" pitchFamily="34" charset="-122"/>
              </a:rPr>
              <a:t>2020-2021</a:t>
            </a:r>
            <a:r>
              <a:rPr lang="zh-CN" altLang="en-US" dirty="0">
                <a:latin typeface="微软雅黑" panose="020B0503020204020204" pitchFamily="34" charset="-122"/>
                <a:ea typeface="微软雅黑" panose="020B0503020204020204" pitchFamily="34" charset="-122"/>
              </a:rPr>
              <a:t>学年第</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学期 考试范围（</a:t>
            </a:r>
            <a:r>
              <a:rPr altLang="zh-CN" dirty="0">
                <a:latin typeface="微软雅黑" panose="020B0503020204020204" pitchFamily="34" charset="-122"/>
                <a:ea typeface="微软雅黑" panose="020B0503020204020204" pitchFamily="34" charset="-122"/>
              </a:rPr>
              <a:t>1/3</a:t>
            </a:r>
            <a:r>
              <a:rPr lang="zh-CN" altLang="en-US" dirty="0">
                <a:latin typeface="微软雅黑" panose="020B0503020204020204" pitchFamily="34" charset="-122"/>
                <a:ea typeface="微软雅黑" panose="020B0503020204020204" pitchFamily="34" charset="-122"/>
              </a:rPr>
              <a:t>）</a:t>
            </a:r>
          </a:p>
        </p:txBody>
      </p:sp>
      <p:sp>
        <p:nvSpPr>
          <p:cNvPr id="3" name="文本框 2"/>
          <p:cNvSpPr txBox="1"/>
          <p:nvPr/>
        </p:nvSpPr>
        <p:spPr>
          <a:xfrm>
            <a:off x="1613535" y="1881505"/>
            <a:ext cx="9049385" cy="4523105"/>
          </a:xfrm>
          <a:prstGeom prst="rect">
            <a:avLst/>
          </a:prstGeom>
          <a:noFill/>
        </p:spPr>
        <p:txBody>
          <a:bodyPr wrap="square" rtlCol="0">
            <a:spAutoFit/>
          </a:bodyPr>
          <a:lstStyle/>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p.8-9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人的本质属性</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p.10-12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人生观的主要内容</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人生目的、人生态度、人生价值</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p.13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人生观与世界观</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p.16-17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积极进取的人生态度</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 8-20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人生价值的评价（尺度和方法）</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p.29-30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理想信念的内涵与特征</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p.31-32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理想信念的作用</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p.46-47</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中华民族崇尚精神的优秀传统</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p.48</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中国精神的基本内容</a:t>
            </a:r>
          </a:p>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p.55</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爱国主义的基本内涵</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解题思路：</a:t>
            </a:r>
          </a:p>
        </p:txBody>
      </p:sp>
      <p:sp>
        <p:nvSpPr>
          <p:cNvPr id="3" name="文本框 2"/>
          <p:cNvSpPr txBox="1"/>
          <p:nvPr/>
        </p:nvSpPr>
        <p:spPr>
          <a:xfrm>
            <a:off x="1256665" y="1625600"/>
            <a:ext cx="9678670" cy="1346835"/>
          </a:xfrm>
          <a:prstGeom prst="rect">
            <a:avLst/>
          </a:prstGeom>
          <a:noFill/>
        </p:spPr>
        <p:txBody>
          <a:bodyPr wrap="square" rtlCol="0">
            <a:spAutoFit/>
          </a:bodyPr>
          <a:lstStyle/>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Step 1: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厘清夫妻共同财产，确定遗产份额</a:t>
            </a:r>
          </a:p>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p>
        </p:txBody>
      </p:sp>
      <p:pic>
        <p:nvPicPr>
          <p:cNvPr id="4" name="图片 3"/>
          <p:cNvPicPr>
            <a:picLocks noChangeAspect="1"/>
          </p:cNvPicPr>
          <p:nvPr/>
        </p:nvPicPr>
        <p:blipFill>
          <a:blip r:embed="rId2"/>
          <a:stretch>
            <a:fillRect/>
          </a:stretch>
        </p:blipFill>
        <p:spPr>
          <a:xfrm>
            <a:off x="5615305" y="2598420"/>
            <a:ext cx="5937250" cy="1542415"/>
          </a:xfrm>
          <a:prstGeom prst="rect">
            <a:avLst/>
          </a:prstGeom>
        </p:spPr>
      </p:pic>
      <p:pic>
        <p:nvPicPr>
          <p:cNvPr id="5" name="图片 4"/>
          <p:cNvPicPr>
            <a:picLocks noChangeAspect="1"/>
          </p:cNvPicPr>
          <p:nvPr/>
        </p:nvPicPr>
        <p:blipFill>
          <a:blip r:embed="rId3"/>
          <a:stretch>
            <a:fillRect/>
          </a:stretch>
        </p:blipFill>
        <p:spPr>
          <a:xfrm>
            <a:off x="617220" y="2415540"/>
            <a:ext cx="4598035" cy="3714750"/>
          </a:xfrm>
          <a:prstGeom prst="rect">
            <a:avLst/>
          </a:prstGeom>
        </p:spPr>
      </p:pic>
      <p:sp>
        <p:nvSpPr>
          <p:cNvPr id="6" name="文本框 5"/>
          <p:cNvSpPr txBox="1"/>
          <p:nvPr/>
        </p:nvSpPr>
        <p:spPr>
          <a:xfrm>
            <a:off x="5842000" y="4685030"/>
            <a:ext cx="5379720" cy="768350"/>
          </a:xfrm>
          <a:prstGeom prst="rect">
            <a:avLst/>
          </a:prstGeom>
          <a:noFill/>
        </p:spPr>
        <p:txBody>
          <a:bodyPr wrap="square" rtlCol="0">
            <a:spAutoFit/>
          </a:bodyPr>
          <a:lstStyle/>
          <a:p>
            <a:r>
              <a:rPr lang="en-US" altLang="zh-CN" sz="4400" b="1">
                <a:solidFill>
                  <a:srgbClr val="FF0000"/>
                </a:solidFill>
                <a:latin typeface="华文隶书" panose="02010800040101010101" pitchFamily="2" charset="-122"/>
                <a:ea typeface="华文隶书" panose="02010800040101010101" pitchFamily="2" charset="-122"/>
                <a:cs typeface="华文隶书" panose="02010800040101010101" pitchFamily="2" charset="-122"/>
              </a:rPr>
              <a:t>80</a:t>
            </a:r>
            <a:r>
              <a:rPr lang="zh-CN" altLang="en-US" sz="4400" b="1">
                <a:solidFill>
                  <a:srgbClr val="FF0000"/>
                </a:solidFill>
                <a:latin typeface="华文隶书" panose="02010800040101010101" pitchFamily="2" charset="-122"/>
                <a:ea typeface="华文隶书" panose="02010800040101010101" pitchFamily="2" charset="-122"/>
                <a:cs typeface="华文隶书" panose="02010800040101010101" pitchFamily="2" charset="-122"/>
              </a:rPr>
              <a:t>÷</a:t>
            </a:r>
            <a:r>
              <a:rPr lang="en-US" altLang="zh-CN" sz="4400" b="1">
                <a:solidFill>
                  <a:srgbClr val="FF0000"/>
                </a:solidFill>
                <a:latin typeface="华文隶书" panose="02010800040101010101" pitchFamily="2" charset="-122"/>
                <a:ea typeface="华文隶书" panose="02010800040101010101" pitchFamily="2" charset="-122"/>
                <a:cs typeface="华文隶书" panose="02010800040101010101" pitchFamily="2" charset="-122"/>
              </a:rPr>
              <a:t>2=40</a:t>
            </a:r>
            <a:r>
              <a:rPr lang="zh-CN" altLang="en-US" sz="4400" b="1">
                <a:solidFill>
                  <a:srgbClr val="FF0000"/>
                </a:solidFill>
                <a:latin typeface="华文隶书" panose="02010800040101010101" pitchFamily="2" charset="-122"/>
                <a:ea typeface="华文隶书" panose="02010800040101010101" pitchFamily="2" charset="-122"/>
                <a:cs typeface="华文隶书" panose="02010800040101010101" pitchFamily="2" charset="-122"/>
              </a:rPr>
              <a:t>（万元）</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文本框 2"/>
          <p:cNvSpPr txBox="1"/>
          <p:nvPr/>
        </p:nvSpPr>
        <p:spPr>
          <a:xfrm>
            <a:off x="1256665" y="876300"/>
            <a:ext cx="9678670" cy="1974215"/>
          </a:xfrm>
          <a:prstGeom prst="rect">
            <a:avLst/>
          </a:prstGeom>
          <a:noFill/>
        </p:spPr>
        <p:txBody>
          <a:bodyPr wrap="square" rtlCol="0">
            <a:spAutoFit/>
          </a:bodyPr>
          <a:lstStyle/>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Step 2: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确定继承方式</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无遗嘱，法定继承</a:t>
            </a:r>
          </a:p>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Step 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：确定继承人和继承顺序</a:t>
            </a:r>
          </a:p>
          <a:p>
            <a:pPr>
              <a:lnSpc>
                <a:spcPct val="17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p>
        </p:txBody>
      </p:sp>
      <p:pic>
        <p:nvPicPr>
          <p:cNvPr id="4" name="图片 3"/>
          <p:cNvPicPr>
            <a:picLocks noChangeAspect="1"/>
          </p:cNvPicPr>
          <p:nvPr/>
        </p:nvPicPr>
        <p:blipFill>
          <a:blip r:embed="rId2"/>
          <a:stretch>
            <a:fillRect/>
          </a:stretch>
        </p:blipFill>
        <p:spPr>
          <a:xfrm>
            <a:off x="727075" y="2343785"/>
            <a:ext cx="4274820" cy="3246755"/>
          </a:xfrm>
          <a:prstGeom prst="rect">
            <a:avLst/>
          </a:prstGeom>
        </p:spPr>
      </p:pic>
      <p:sp>
        <p:nvSpPr>
          <p:cNvPr id="5" name="文本框 4"/>
          <p:cNvSpPr txBox="1"/>
          <p:nvPr/>
        </p:nvSpPr>
        <p:spPr>
          <a:xfrm>
            <a:off x="6106795" y="2370455"/>
            <a:ext cx="5357495" cy="1568450"/>
          </a:xfrm>
          <a:prstGeom prst="rect">
            <a:avLst/>
          </a:prstGeom>
          <a:noFill/>
        </p:spPr>
        <p:txBody>
          <a:bodyPr wrap="square" rtlCol="0">
            <a:spAutoFit/>
          </a:bodyPr>
          <a:lstStyle/>
          <a:p>
            <a:r>
              <a:rPr lang="zh-CN" altLang="en-US" sz="2400">
                <a:latin typeface="华文楷体" panose="02010600040101010101" pitchFamily="2" charset="-122"/>
                <a:ea typeface="华文楷体" panose="02010600040101010101" pitchFamily="2" charset="-122"/>
                <a:cs typeface="华文楷体" panose="02010600040101010101" pitchFamily="2" charset="-122"/>
              </a:rPr>
              <a:t>第一顺序继承人</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配偶：</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子女：</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父母：</a:t>
            </a:r>
          </a:p>
        </p:txBody>
      </p:sp>
      <p:sp>
        <p:nvSpPr>
          <p:cNvPr id="6" name="文本框 5"/>
          <p:cNvSpPr txBox="1"/>
          <p:nvPr/>
        </p:nvSpPr>
        <p:spPr>
          <a:xfrm>
            <a:off x="6106795" y="4173220"/>
            <a:ext cx="5357495" cy="1568450"/>
          </a:xfrm>
          <a:prstGeom prst="rect">
            <a:avLst/>
          </a:prstGeom>
          <a:noFill/>
        </p:spPr>
        <p:txBody>
          <a:bodyPr wrap="square" rtlCol="0">
            <a:spAutoFit/>
          </a:bodyPr>
          <a:lstStyle/>
          <a:p>
            <a:r>
              <a:rPr lang="zh-CN" altLang="en-US" sz="2400">
                <a:latin typeface="华文楷体" panose="02010600040101010101" pitchFamily="2" charset="-122"/>
                <a:ea typeface="华文楷体" panose="02010600040101010101" pitchFamily="2" charset="-122"/>
                <a:cs typeface="华文楷体" panose="02010600040101010101" pitchFamily="2" charset="-122"/>
              </a:rPr>
              <a:t>第二顺序继承人</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兄弟姐妹：</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a:t>
            </a:r>
          </a:p>
          <a:p>
            <a:r>
              <a:rPr lang="zh-CN" altLang="en-US" sz="2400">
                <a:latin typeface="华文楷体" panose="02010600040101010101" pitchFamily="2" charset="-122"/>
                <a:ea typeface="华文楷体" panose="02010600040101010101" pitchFamily="2" charset="-122"/>
                <a:cs typeface="华文楷体" panose="02010600040101010101" pitchFamily="2" charset="-122"/>
              </a:rPr>
              <a:t>    </a:t>
            </a:r>
          </a:p>
        </p:txBody>
      </p:sp>
      <p:sp>
        <p:nvSpPr>
          <p:cNvPr id="7" name="文本框 6"/>
          <p:cNvSpPr txBox="1"/>
          <p:nvPr/>
        </p:nvSpPr>
        <p:spPr>
          <a:xfrm>
            <a:off x="6722745" y="3938905"/>
            <a:ext cx="5226685" cy="2306955"/>
          </a:xfrm>
          <a:prstGeom prst="rect">
            <a:avLst/>
          </a:prstGeom>
          <a:noFill/>
        </p:spPr>
        <p:txBody>
          <a:bodyPr wrap="square" rtlCol="0">
            <a:spAutoFit/>
          </a:bodyPr>
          <a:lstStyle/>
          <a:p>
            <a:pPr marL="285750" indent="-285750">
              <a:buFont typeface="Arial" panose="020B0604020202020204" pitchFamily="34" charset="0"/>
              <a:buChar char="•"/>
            </a:pPr>
            <a:r>
              <a:rPr lang="zh-CN" altLang="en-US">
                <a:solidFill>
                  <a:srgbClr val="FF0000"/>
                </a:solidFill>
                <a:latin typeface="华文楷体" panose="02010600040101010101" pitchFamily="2" charset="-122"/>
                <a:ea typeface="华文楷体" panose="02010600040101010101" pitchFamily="2" charset="-122"/>
                <a:cs typeface="微软雅黑 Light" panose="020B0502040204020203" pitchFamily="34" charset="-122"/>
                <a:sym typeface="+mn-ea"/>
              </a:rPr>
              <a:t>本编所称子女，包括婚生子女、非婚生子女、养子女和有扶养关系的继子女。</a:t>
            </a:r>
          </a:p>
          <a:p>
            <a:pPr marL="285750" indent="-285750">
              <a:buFont typeface="Arial" panose="020B0604020202020204" pitchFamily="34" charset="0"/>
              <a:buChar char="•"/>
            </a:pPr>
            <a:r>
              <a:rPr lang="zh-CN" altLang="en-US">
                <a:latin typeface="华文楷体" panose="02010600040101010101" pitchFamily="2" charset="-122"/>
                <a:ea typeface="华文楷体" panose="02010600040101010101" pitchFamily="2" charset="-122"/>
                <a:cs typeface="微软雅黑 Light" panose="020B0502040204020203" pitchFamily="34" charset="-122"/>
                <a:sym typeface="+mn-ea"/>
              </a:rPr>
              <a:t>本编所称父母，包括生父母、养父母和有扶养关系的继父母。</a:t>
            </a:r>
          </a:p>
          <a:p>
            <a:pPr marL="285750" indent="-285750">
              <a:buFont typeface="Arial" panose="020B0604020202020204" pitchFamily="34" charset="0"/>
              <a:buChar char="•"/>
            </a:pPr>
            <a:r>
              <a:rPr lang="zh-CN" altLang="en-US">
                <a:latin typeface="华文楷体" panose="02010600040101010101" pitchFamily="2" charset="-122"/>
                <a:ea typeface="华文楷体" panose="02010600040101010101" pitchFamily="2" charset="-122"/>
                <a:cs typeface="微软雅黑 Light" panose="020B0502040204020203" pitchFamily="34" charset="-122"/>
                <a:sym typeface="+mn-ea"/>
              </a:rPr>
              <a:t>本编所称兄弟姐妹，包括同父母的兄弟姐妹、同父异母或者同母异父的兄弟姐妹、养兄弟姐妹、有扶养关系的继兄弟姐妹。</a:t>
            </a:r>
            <a:br>
              <a:rPr lang="zh-CN" altLang="en-US">
                <a:sym typeface="+mn-ea"/>
              </a:rPr>
            </a:br>
            <a:endParaRPr lang="zh-CN" altLang="en-US"/>
          </a:p>
        </p:txBody>
      </p:sp>
      <p:pic>
        <p:nvPicPr>
          <p:cNvPr id="8" name="图片 7"/>
          <p:cNvPicPr>
            <a:picLocks noChangeAspect="1"/>
          </p:cNvPicPr>
          <p:nvPr/>
        </p:nvPicPr>
        <p:blipFill>
          <a:blip r:embed="rId3"/>
          <a:stretch>
            <a:fillRect/>
          </a:stretch>
        </p:blipFill>
        <p:spPr>
          <a:xfrm>
            <a:off x="6106795" y="300355"/>
            <a:ext cx="5510530" cy="18649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circle(in)">
                                      <p:cBhvr>
                                        <p:cTn id="16"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a:xfrm>
            <a:off x="1178560" y="349859"/>
            <a:ext cx="10058400" cy="1371600"/>
          </a:xfrm>
        </p:spPr>
        <p:txBody>
          <a:bodyPr/>
          <a:lstStyle/>
          <a:p>
            <a:r>
              <a:rPr lang="zh-CN" altLang="en-US"/>
              <a:t>例题：</a:t>
            </a:r>
          </a:p>
        </p:txBody>
      </p:sp>
      <p:sp>
        <p:nvSpPr>
          <p:cNvPr id="3" name="文本框 2"/>
          <p:cNvSpPr txBox="1"/>
          <p:nvPr/>
        </p:nvSpPr>
        <p:spPr>
          <a:xfrm>
            <a:off x="1318895" y="1721485"/>
            <a:ext cx="10137775" cy="1568450"/>
          </a:xfrm>
          <a:prstGeom prst="rect">
            <a:avLst/>
          </a:prstGeom>
          <a:noFill/>
        </p:spPr>
        <p:txBody>
          <a:bodyPr wrap="square" rtlCol="0">
            <a:spAutoFit/>
          </a:bodyPr>
          <a:lstStyle/>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人们通过生活实践所形成的对人生问题的一种稳定的心理倾向和基本意图是（    ） </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A</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人生观    B</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人生价值    C</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人生态度     D</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人生目的</a:t>
            </a:r>
          </a:p>
        </p:txBody>
      </p:sp>
      <p:sp>
        <p:nvSpPr>
          <p:cNvPr id="4" name="文本框 3"/>
          <p:cNvSpPr txBox="1"/>
          <p:nvPr/>
        </p:nvSpPr>
        <p:spPr>
          <a:xfrm>
            <a:off x="2589530" y="2014220"/>
            <a:ext cx="1369695" cy="645160"/>
          </a:xfrm>
          <a:prstGeom prst="rect">
            <a:avLst/>
          </a:prstGeom>
          <a:noFill/>
        </p:spPr>
        <p:txBody>
          <a:bodyPr wrap="square" rtlCol="0">
            <a:spAutoFit/>
          </a:bodyPr>
          <a:lstStyle/>
          <a:p>
            <a:r>
              <a:rPr lang="en-US" altLang="zh-CN" sz="3600">
                <a:solidFill>
                  <a:srgbClr val="FF0000"/>
                </a:solidFill>
              </a:rPr>
              <a:t>C</a:t>
            </a:r>
          </a:p>
        </p:txBody>
      </p:sp>
      <p:sp>
        <p:nvSpPr>
          <p:cNvPr id="5" name="文本框 4"/>
          <p:cNvSpPr txBox="1"/>
          <p:nvPr/>
        </p:nvSpPr>
        <p:spPr>
          <a:xfrm>
            <a:off x="1178560" y="3922395"/>
            <a:ext cx="10137775" cy="2306320"/>
          </a:xfrm>
          <a:prstGeom prst="rect">
            <a:avLst/>
          </a:prstGeom>
          <a:noFill/>
        </p:spPr>
        <p:txBody>
          <a:bodyPr wrap="square" rtlCol="0">
            <a:spAutoFit/>
          </a:bodyPr>
          <a:lstStyle/>
          <a:p>
            <a:pPr>
              <a:lnSpc>
                <a:spcPct val="12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下列表述中，能正确揭示世界观与人生观之间关系的是（      ）</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A世界观与人生观是紧密联系在一起的</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B人生观从属于世界观，是世界观的重要组成部分</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C世界观决定人生观，一般来说，有什么样的世界观就有什么样的人生观</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D正确的世界观，是正确的人生观的基础</a:t>
            </a:r>
          </a:p>
        </p:txBody>
      </p:sp>
      <p:sp>
        <p:nvSpPr>
          <p:cNvPr id="6" name="文本框 5"/>
          <p:cNvSpPr txBox="1"/>
          <p:nvPr/>
        </p:nvSpPr>
        <p:spPr>
          <a:xfrm>
            <a:off x="9320530" y="3922395"/>
            <a:ext cx="2136140" cy="521970"/>
          </a:xfrm>
          <a:prstGeom prst="rect">
            <a:avLst/>
          </a:prstGeom>
          <a:noFill/>
        </p:spPr>
        <p:txBody>
          <a:bodyPr wrap="square" rtlCol="0">
            <a:spAutoFit/>
          </a:bodyPr>
          <a:lstStyle/>
          <a:p>
            <a:r>
              <a:rPr lang="en-US" altLang="zh-CN" sz="2800">
                <a:solidFill>
                  <a:srgbClr val="FF0000"/>
                </a:solidFill>
              </a:rPr>
              <a:t>ABCD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circle(in)">
                                      <p:cBhvr>
                                        <p:cTn id="11"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文本框 4"/>
          <p:cNvSpPr txBox="1"/>
          <p:nvPr/>
        </p:nvSpPr>
        <p:spPr>
          <a:xfrm>
            <a:off x="1178560" y="3922395"/>
            <a:ext cx="10137775" cy="1863725"/>
          </a:xfrm>
          <a:prstGeom prst="rect">
            <a:avLst/>
          </a:prstGeom>
          <a:noFill/>
        </p:spPr>
        <p:txBody>
          <a:bodyPr wrap="square" rtlCol="0">
            <a:spAutoFit/>
          </a:bodyPr>
          <a:lstStyle/>
          <a:p>
            <a:pPr>
              <a:lnSpc>
                <a:spcPct val="12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爱自己的骨肉同胞，最主要的是培养对人民群众的深厚感情，坚持（         ）的立场，始终紧紧同人民群众站在一起。</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A．以国家利益第一   B.以人民为中心    C.以民族为重要     D.以家人为中心</a:t>
            </a:r>
          </a:p>
        </p:txBody>
      </p:sp>
      <p:sp>
        <p:nvSpPr>
          <p:cNvPr id="2" name="文本框 1"/>
          <p:cNvSpPr txBox="1"/>
          <p:nvPr/>
        </p:nvSpPr>
        <p:spPr>
          <a:xfrm>
            <a:off x="1567815" y="4426585"/>
            <a:ext cx="784225" cy="460375"/>
          </a:xfrm>
          <a:prstGeom prst="rect">
            <a:avLst/>
          </a:prstGeom>
          <a:noFill/>
        </p:spPr>
        <p:txBody>
          <a:bodyPr wrap="square" rtlCol="0">
            <a:spAutoFit/>
          </a:bodyPr>
          <a:lstStyle/>
          <a:p>
            <a:r>
              <a:rPr lang="en-US" altLang="zh-CN" sz="2400">
                <a:solidFill>
                  <a:srgbClr val="FF0000"/>
                </a:solidFill>
              </a:rPr>
              <a:t>B</a:t>
            </a:r>
          </a:p>
        </p:txBody>
      </p:sp>
      <p:sp>
        <p:nvSpPr>
          <p:cNvPr id="3" name="标题 1"/>
          <p:cNvSpPr>
            <a:spLocks noGrp="1"/>
          </p:cNvSpPr>
          <p:nvPr/>
        </p:nvSpPr>
        <p:spPr>
          <a:xfrm>
            <a:off x="1178560" y="44256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t>例题：</a:t>
            </a:r>
          </a:p>
        </p:txBody>
      </p:sp>
      <p:sp>
        <p:nvSpPr>
          <p:cNvPr id="4" name="文本框 3"/>
          <p:cNvSpPr txBox="1"/>
          <p:nvPr/>
        </p:nvSpPr>
        <p:spPr>
          <a:xfrm>
            <a:off x="1178560" y="1814195"/>
            <a:ext cx="10137775" cy="1420495"/>
          </a:xfrm>
          <a:prstGeom prst="rect">
            <a:avLst/>
          </a:prstGeom>
          <a:noFill/>
        </p:spPr>
        <p:txBody>
          <a:bodyPr wrap="square" rtlCol="0">
            <a:spAutoFit/>
          </a:bodyPr>
          <a:lstStyle/>
          <a:p>
            <a:pPr>
              <a:lnSpc>
                <a:spcPct val="12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      </a:t>
            </a:r>
            <a:r>
              <a:rPr sz="2400">
                <a:latin typeface="微软雅黑 Light" panose="020B0502040204020203" pitchFamily="34" charset="-122"/>
                <a:ea typeface="微软雅黑 Light" panose="020B0502040204020203" pitchFamily="34" charset="-122"/>
                <a:cs typeface="微软雅黑 Light" panose="020B0502040204020203" pitchFamily="34" charset="-122"/>
              </a:rPr>
              <a:t>爱国主义的内容包括以下几点：（          ）</a:t>
            </a:r>
          </a:p>
          <a:p>
            <a:pPr>
              <a:lnSpc>
                <a:spcPct val="120000"/>
              </a:lnSpc>
            </a:pPr>
            <a:r>
              <a:rPr sz="2400">
                <a:latin typeface="微软雅黑 Light" panose="020B0502040204020203" pitchFamily="34" charset="-122"/>
                <a:ea typeface="微软雅黑 Light" panose="020B0502040204020203" pitchFamily="34" charset="-122"/>
                <a:cs typeface="微软雅黑 Light" panose="020B0502040204020203" pitchFamily="34" charset="-122"/>
              </a:rPr>
              <a:t>A．爱祖国的大好河山  B.爱自己的骨肉同胞  C.爱祖国的灿烂文化  D.爱自己的国家</a:t>
            </a:r>
          </a:p>
        </p:txBody>
      </p:sp>
      <p:sp>
        <p:nvSpPr>
          <p:cNvPr id="6" name="文本框 5"/>
          <p:cNvSpPr txBox="1"/>
          <p:nvPr/>
        </p:nvSpPr>
        <p:spPr>
          <a:xfrm>
            <a:off x="6369050" y="1814195"/>
            <a:ext cx="1401445" cy="460375"/>
          </a:xfrm>
          <a:prstGeom prst="rect">
            <a:avLst/>
          </a:prstGeom>
          <a:noFill/>
        </p:spPr>
        <p:txBody>
          <a:bodyPr wrap="square" rtlCol="0">
            <a:spAutoFit/>
          </a:bodyPr>
          <a:lstStyle/>
          <a:p>
            <a:r>
              <a:rPr lang="zh-CN" altLang="en-US" sz="2400">
                <a:solidFill>
                  <a:srgbClr val="FF0000"/>
                </a:solidFill>
              </a:rPr>
              <a:t>ABCD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3556000" y="1226820"/>
            <a:ext cx="7966710" cy="5631180"/>
          </a:xfrm>
          <a:prstGeom prst="rect">
            <a:avLst/>
          </a:prstGeom>
          <a:noFill/>
        </p:spPr>
        <p:txBody>
          <a:bodyPr wrap="square" rtlCol="0">
            <a:spAutoFit/>
          </a:bodyPr>
          <a:lstStyle/>
          <a:p>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p.75-76</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rPr>
              <a:t>社会主义核心价值观的基本内容</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sym typeface="+mn-ea"/>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p.89道德的概念、马克思主义道德观</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p.107-111社会主义道德的核心和原则</a:t>
            </a:r>
          </a:p>
          <a:p>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p.138-139法律的含义</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p.140-141我国社会主义法律的本质特征</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p.147-148我国宪法的地位</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p.152我国宪法确立的基本制度</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p.164-166全面依法治国的基本格局</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p.170-171坚持依法治国和以德治国相结合</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p.174-177法治思维的基本内容</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p.185-186我国宪法法律规定的公民基本权利</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p.187-189我国宪法法律规定的公民的基本权利</a:t>
            </a:r>
          </a:p>
          <a:p>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p.193-194违反法定义务应承担的责任</a:t>
            </a:r>
          </a:p>
        </p:txBody>
      </p:sp>
      <p:sp>
        <p:nvSpPr>
          <p:cNvPr id="3" name="标题 1"/>
          <p:cNvSpPr>
            <a:spLocks noGrp="1"/>
          </p:cNvSpPr>
          <p:nvPr/>
        </p:nvSpPr>
        <p:spPr>
          <a:xfrm>
            <a:off x="1066800" y="642594"/>
            <a:ext cx="10058400" cy="1371600"/>
          </a:xfrm>
          <a:prstGeom prst="rect">
            <a:avLst/>
          </a:prstGeom>
        </p:spPr>
        <p:txBody>
          <a:bodyPr vert="horz" lIns="91440" tIns="45720" rIns="91440" bIns="45720" rtlCol="0" anchor="ctr">
            <a:normAutofit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US" altLang="zh-CN" dirty="0">
                <a:latin typeface="微软雅黑" panose="020B0503020204020204" pitchFamily="34" charset="-122"/>
                <a:ea typeface="微软雅黑" panose="020B0503020204020204" pitchFamily="34" charset="-122"/>
              </a:rPr>
              <a:t>2020-2021</a:t>
            </a:r>
            <a:r>
              <a:rPr lang="zh-CN" altLang="en-US" dirty="0">
                <a:latin typeface="微软雅黑" panose="020B0503020204020204" pitchFamily="34" charset="-122"/>
                <a:ea typeface="微软雅黑" panose="020B0503020204020204" pitchFamily="34" charset="-122"/>
              </a:rPr>
              <a:t>学年第</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学期 考试范围（</a:t>
            </a:r>
            <a:r>
              <a:rPr altLang="zh-CN" dirty="0">
                <a:latin typeface="微软雅黑" panose="020B0503020204020204" pitchFamily="34" charset="-122"/>
                <a:ea typeface="微软雅黑" panose="020B0503020204020204" pitchFamily="34" charset="-122"/>
              </a:rPr>
              <a:t>2/3</a:t>
            </a:r>
            <a:r>
              <a:rPr lang="zh-CN" altLang="en-US" dirty="0">
                <a:latin typeface="微软雅黑" panose="020B0503020204020204" pitchFamily="34" charset="-122"/>
                <a:ea typeface="微软雅黑" panose="020B0503020204020204" pitchFamily="34" charset="-122"/>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标题 1"/>
          <p:cNvSpPr>
            <a:spLocks noGrp="1"/>
          </p:cNvSpPr>
          <p:nvPr/>
        </p:nvSpPr>
        <p:spPr>
          <a:xfrm>
            <a:off x="1066800" y="642594"/>
            <a:ext cx="10058400" cy="1371600"/>
          </a:xfrm>
          <a:prstGeom prst="rect">
            <a:avLst/>
          </a:prstGeom>
        </p:spPr>
        <p:txBody>
          <a:bodyPr vert="horz" lIns="91440" tIns="45720" rIns="91440" bIns="45720" rtlCol="0" anchor="ctr">
            <a:normAutofit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US" altLang="zh-CN" dirty="0">
                <a:latin typeface="微软雅黑" panose="020B0503020204020204" pitchFamily="34" charset="-122"/>
                <a:ea typeface="微软雅黑" panose="020B0503020204020204" pitchFamily="34" charset="-122"/>
              </a:rPr>
              <a:t>2020-2021</a:t>
            </a:r>
            <a:r>
              <a:rPr lang="zh-CN" altLang="en-US" dirty="0">
                <a:latin typeface="微软雅黑" panose="020B0503020204020204" pitchFamily="34" charset="-122"/>
                <a:ea typeface="微软雅黑" panose="020B0503020204020204" pitchFamily="34" charset="-122"/>
              </a:rPr>
              <a:t>学年第</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学期 考试范围（</a:t>
            </a:r>
            <a:r>
              <a:rPr altLang="zh-CN" dirty="0">
                <a:latin typeface="微软雅黑" panose="020B0503020204020204" pitchFamily="34" charset="-122"/>
                <a:ea typeface="微软雅黑" panose="020B0503020204020204" pitchFamily="34" charset="-122"/>
              </a:rPr>
              <a:t>3/3</a:t>
            </a:r>
            <a:r>
              <a:rPr lang="zh-CN" altLang="en-US" dirty="0">
                <a:latin typeface="微软雅黑" panose="020B0503020204020204" pitchFamily="34" charset="-122"/>
                <a:ea typeface="微软雅黑" panose="020B0503020204020204" pitchFamily="34" charset="-122"/>
              </a:rPr>
              <a:t>）</a:t>
            </a:r>
          </a:p>
        </p:txBody>
      </p:sp>
      <p:sp>
        <p:nvSpPr>
          <p:cNvPr id="2" name="文本框 1"/>
          <p:cNvSpPr txBox="1"/>
          <p:nvPr/>
        </p:nvSpPr>
        <p:spPr>
          <a:xfrm>
            <a:off x="2202815" y="2602865"/>
            <a:ext cx="7786370" cy="1198880"/>
          </a:xfrm>
          <a:prstGeom prst="rect">
            <a:avLst/>
          </a:prstGeom>
          <a:noFill/>
        </p:spPr>
        <p:txBody>
          <a:bodyPr wrap="square" rtlCol="0">
            <a:spAutoFit/>
          </a:bodyPr>
          <a:lstStyle/>
          <a:p>
            <a:pPr marL="285750" indent="-285750">
              <a:buFont typeface="Wingdings" panose="05000000000000000000" charset="0"/>
              <a:buChar char="Ø"/>
            </a:pPr>
            <a:r>
              <a:rPr lang="zh-CN" altLang="en-US" sz="2400">
                <a:latin typeface="微软雅黑 Light" panose="020B0502040204020203" pitchFamily="34" charset="-122"/>
                <a:ea typeface="微软雅黑 Light" panose="020B0502040204020203" pitchFamily="34" charset="-122"/>
              </a:rPr>
              <a:t>结婚条件，夫妻共同财产；遗产继承与财产分割。</a:t>
            </a:r>
          </a:p>
          <a:p>
            <a:pPr marL="285750" indent="-285750">
              <a:buFont typeface="Wingdings" panose="05000000000000000000" charset="0"/>
              <a:buChar char="Ø"/>
            </a:pPr>
            <a:endParaRPr lang="zh-CN" altLang="en-US" sz="2400">
              <a:latin typeface="微软雅黑 Light" panose="020B0502040204020203" pitchFamily="34" charset="-122"/>
              <a:ea typeface="微软雅黑 Light" panose="020B0502040204020203" pitchFamily="34" charset="-122"/>
            </a:endParaRPr>
          </a:p>
          <a:p>
            <a:pPr marL="285750" indent="-285750">
              <a:buFont typeface="Wingdings" panose="05000000000000000000" charset="0"/>
              <a:buChar char="Ø"/>
            </a:pPr>
            <a:r>
              <a:rPr lang="zh-CN" altLang="en-US" sz="2400">
                <a:latin typeface="微软雅黑 Light" panose="020B0502040204020203" pitchFamily="34" charset="-122"/>
                <a:ea typeface="微软雅黑 Light" panose="020B0502040204020203" pitchFamily="34" charset="-122"/>
              </a:rPr>
              <a:t>依法治国与以德治国相结合，德治与法治相互促进。</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latin typeface="微软雅黑" panose="020B0503020204020204" pitchFamily="34" charset="-122"/>
                <a:ea typeface="微软雅黑" panose="020B0503020204020204" pitchFamily="34" charset="-122"/>
              </a:rPr>
              <a:t>道德篇</a:t>
            </a:r>
          </a:p>
        </p:txBody>
      </p:sp>
      <p:sp>
        <p:nvSpPr>
          <p:cNvPr id="3" name="文本框 2"/>
          <p:cNvSpPr txBox="1"/>
          <p:nvPr/>
        </p:nvSpPr>
        <p:spPr>
          <a:xfrm>
            <a:off x="1845945" y="2105025"/>
            <a:ext cx="8963025" cy="1529715"/>
          </a:xfrm>
          <a:prstGeom prst="rect">
            <a:avLst/>
          </a:prstGeom>
          <a:noFill/>
        </p:spPr>
        <p:txBody>
          <a:bodyPr wrap="square" rtlCol="0">
            <a:spAutoFit/>
          </a:bodyPr>
          <a:lstStyle/>
          <a:p>
            <a:pPr>
              <a:lnSpc>
                <a:spcPct val="130000"/>
              </a:lnSpc>
            </a:pPr>
            <a:r>
              <a:rPr lang="zh-CN" altLang="en-US" sz="2400">
                <a:latin typeface="微软雅黑" panose="020B0503020204020204" pitchFamily="34" charset="-122"/>
                <a:ea typeface="微软雅黑" panose="020B0503020204020204" pitchFamily="34" charset="-122"/>
              </a:rPr>
              <a:t>道德的概念：</a:t>
            </a:r>
          </a:p>
          <a:p>
            <a:pPr marL="285750" indent="-285750">
              <a:lnSpc>
                <a:spcPct val="130000"/>
              </a:lnSpc>
              <a:buFont typeface="Wingdings" panose="05000000000000000000" charset="0"/>
              <a:buChar char="l"/>
            </a:pPr>
            <a:r>
              <a:rPr lang="zh-CN" altLang="en-US" sz="2400">
                <a:latin typeface="微软雅黑" panose="020B0503020204020204" pitchFamily="34" charset="-122"/>
                <a:ea typeface="微软雅黑" panose="020B0503020204020204" pitchFamily="34" charset="-122"/>
              </a:rPr>
              <a:t>道德是以</a:t>
            </a:r>
            <a:r>
              <a:rPr lang="zh-CN" altLang="en-US" sz="2400" b="1">
                <a:solidFill>
                  <a:schemeClr val="tx1"/>
                </a:solidFill>
                <a:uFillTx/>
                <a:latin typeface="微软雅黑" panose="020B0503020204020204" pitchFamily="34" charset="-122"/>
                <a:ea typeface="微软雅黑" panose="020B0503020204020204" pitchFamily="34" charset="-122"/>
              </a:rPr>
              <a:t>善恶</a:t>
            </a:r>
            <a:r>
              <a:rPr lang="zh-CN" altLang="en-US" sz="2400">
                <a:latin typeface="微软雅黑" panose="020B0503020204020204" pitchFamily="34" charset="-122"/>
                <a:ea typeface="微软雅黑" panose="020B0503020204020204" pitchFamily="34" charset="-122"/>
              </a:rPr>
              <a:t>为评价方式，主要依靠</a:t>
            </a:r>
            <a:r>
              <a:rPr lang="zh-CN" altLang="en-US" sz="2400" u="sng" baseline="30000">
                <a:solidFill>
                  <a:srgbClr val="00B050"/>
                </a:solidFill>
                <a:latin typeface="楷体" panose="02010609060101010101" pitchFamily="49" charset="-122"/>
                <a:ea typeface="楷体" panose="02010609060101010101" pitchFamily="49" charset="-122"/>
              </a:rPr>
              <a:t>①</a:t>
            </a:r>
            <a:r>
              <a:rPr lang="zh-CN" altLang="en-US" sz="2400" u="sng">
                <a:solidFill>
                  <a:srgbClr val="00B050"/>
                </a:solidFill>
                <a:latin typeface="楷体" panose="02010609060101010101" pitchFamily="49" charset="-122"/>
                <a:ea typeface="楷体" panose="02010609060101010101" pitchFamily="49" charset="-122"/>
              </a:rPr>
              <a:t>社会舆论</a:t>
            </a:r>
            <a:r>
              <a:rPr lang="zh-CN" altLang="en-US" sz="2400">
                <a:latin typeface="微软雅黑" panose="020B0503020204020204" pitchFamily="34" charset="-122"/>
                <a:ea typeface="微软雅黑" panose="020B0503020204020204" pitchFamily="34" charset="-122"/>
              </a:rPr>
              <a:t>、</a:t>
            </a:r>
            <a:r>
              <a:rPr lang="zh-CN" altLang="en-US" sz="2400" u="sng" baseline="30000">
                <a:solidFill>
                  <a:srgbClr val="00B0F0"/>
                </a:solidFill>
                <a:latin typeface="楷体" panose="02010609060101010101" pitchFamily="49" charset="-122"/>
                <a:ea typeface="楷体" panose="02010609060101010101" pitchFamily="49" charset="-122"/>
              </a:rPr>
              <a:t>②</a:t>
            </a:r>
            <a:r>
              <a:rPr lang="zh-CN" altLang="en-US" sz="2400" u="sng">
                <a:solidFill>
                  <a:srgbClr val="00B0F0"/>
                </a:solidFill>
                <a:latin typeface="楷体" panose="02010609060101010101" pitchFamily="49" charset="-122"/>
                <a:ea typeface="楷体" panose="02010609060101010101" pitchFamily="49" charset="-122"/>
              </a:rPr>
              <a:t>传统习俗</a:t>
            </a:r>
            <a:r>
              <a:rPr lang="zh-CN" altLang="en-US" sz="2400">
                <a:latin typeface="微软雅黑" panose="020B0503020204020204" pitchFamily="34" charset="-122"/>
                <a:ea typeface="微软雅黑" panose="020B0503020204020204" pitchFamily="34" charset="-122"/>
              </a:rPr>
              <a:t>和</a:t>
            </a:r>
            <a:r>
              <a:rPr lang="zh-CN" altLang="en-US" sz="2400" u="sng" baseline="30000">
                <a:solidFill>
                  <a:srgbClr val="FF0000"/>
                </a:solidFill>
                <a:latin typeface="楷体" panose="02010609060101010101" pitchFamily="49" charset="-122"/>
                <a:ea typeface="楷体" panose="02010609060101010101" pitchFamily="49" charset="-122"/>
              </a:rPr>
              <a:t>③</a:t>
            </a:r>
            <a:r>
              <a:rPr lang="zh-CN" altLang="en-US" sz="2400" u="sng">
                <a:solidFill>
                  <a:srgbClr val="FF0000"/>
                </a:solidFill>
                <a:latin typeface="楷体" panose="02010609060101010101" pitchFamily="49" charset="-122"/>
                <a:ea typeface="楷体" panose="02010609060101010101" pitchFamily="49" charset="-122"/>
              </a:rPr>
              <a:t>内心信念</a:t>
            </a:r>
            <a:r>
              <a:rPr lang="zh-CN" altLang="en-US" sz="2400">
                <a:latin typeface="微软雅黑" panose="020B0503020204020204" pitchFamily="34" charset="-122"/>
                <a:ea typeface="微软雅黑" panose="020B0503020204020204" pitchFamily="34" charset="-122"/>
              </a:rPr>
              <a:t>来发挥作用的</a:t>
            </a:r>
            <a:r>
              <a:rPr lang="zh-CN" altLang="en-US" sz="2400" u="wavy">
                <a:solidFill>
                  <a:schemeClr val="tx1"/>
                </a:solidFill>
                <a:uFill>
                  <a:solidFill>
                    <a:schemeClr val="tx2">
                      <a:lumMod val="60000"/>
                      <a:lumOff val="40000"/>
                    </a:schemeClr>
                  </a:solidFill>
                </a:uFill>
                <a:latin typeface="微软雅黑" panose="020B0503020204020204" pitchFamily="34" charset="-122"/>
                <a:ea typeface="微软雅黑" panose="020B0503020204020204" pitchFamily="34" charset="-122"/>
              </a:rPr>
              <a:t>行为规范的总和</a:t>
            </a:r>
            <a:r>
              <a:rPr lang="zh-CN" altLang="en-US" sz="2400">
                <a:latin typeface="微软雅黑" panose="020B0503020204020204" pitchFamily="34" charset="-122"/>
                <a:ea typeface="微软雅黑" panose="020B0503020204020204" pitchFamily="34" charset="-122"/>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道德篇</a:t>
            </a:r>
          </a:p>
        </p:txBody>
      </p:sp>
      <p:sp>
        <p:nvSpPr>
          <p:cNvPr id="4" name="文本框 3"/>
          <p:cNvSpPr txBox="1"/>
          <p:nvPr/>
        </p:nvSpPr>
        <p:spPr>
          <a:xfrm>
            <a:off x="1254125" y="1481455"/>
            <a:ext cx="10346055" cy="4961890"/>
          </a:xfrm>
          <a:prstGeom prst="rect">
            <a:avLst/>
          </a:prstGeom>
          <a:noFill/>
        </p:spPr>
        <p:txBody>
          <a:bodyPr wrap="square" rtlCol="0">
            <a:spAutoFit/>
          </a:bodyPr>
          <a:lstStyle/>
          <a:p>
            <a:pPr>
              <a:lnSpc>
                <a:spcPct val="11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道德起源论：</a:t>
            </a:r>
          </a:p>
          <a:p>
            <a:pPr marL="342900" indent="-342900">
              <a:lnSpc>
                <a:spcPct val="110000"/>
              </a:lnSpc>
              <a:buFont typeface="Wingdings" panose="05000000000000000000" charset="0"/>
              <a:buChar char="p"/>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天意神起论：道德是上天的命令或神的旨意。</a:t>
            </a:r>
          </a:p>
          <a:p>
            <a:pPr marL="342900" indent="-342900">
              <a:lnSpc>
                <a:spcPct val="110000"/>
              </a:lnSpc>
              <a:buFont typeface="Wingdings" panose="05000000000000000000" charset="0"/>
              <a:buChar char="p"/>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先天人性论：道德感来源于人与生俱来的善性，或先天存在的良心【孟子】、理念【柏拉图】或精神【康德】。</a:t>
            </a:r>
          </a:p>
          <a:p>
            <a:pPr marL="342900" indent="-342900">
              <a:lnSpc>
                <a:spcPct val="110000"/>
              </a:lnSpc>
              <a:buFont typeface="Wingdings" panose="05000000000000000000" charset="0"/>
              <a:buChar char="p"/>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情感欲望论：道德起源于人的情感欲望，是人们为实现情感欲望而形成的行为要求。</a:t>
            </a:r>
          </a:p>
          <a:p>
            <a:pPr marL="342900" indent="-342900">
              <a:lnSpc>
                <a:spcPct val="110000"/>
              </a:lnSpc>
              <a:buFont typeface="Wingdings" panose="05000000000000000000" charset="0"/>
              <a:buChar char="p"/>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4.</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动物本能论：道德观念是动物本能的延续。</a:t>
            </a:r>
          </a:p>
          <a:p>
            <a:pPr marL="342900" indent="-342900">
              <a:lnSpc>
                <a:spcPct val="110000"/>
              </a:lnSpc>
              <a:buFont typeface="Wingdings" panose="05000000000000000000" charset="0"/>
              <a:buChar char="p"/>
            </a:pPr>
            <a:r>
              <a:rPr lang="en-US" altLang="zh-CN" sz="2400" b="1">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5.</a:t>
            </a:r>
            <a:r>
              <a:rPr lang="zh-CN" altLang="en-US" sz="2400" b="1" u="sng">
                <a:solidFill>
                  <a:schemeClr val="tx1"/>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马克思主义道德观</a:t>
            </a:r>
            <a:r>
              <a:rPr lang="zh-CN" altLang="en-US"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物质生活的生产方式制约着整个社会生活、政治生活和精神生活的过程</a:t>
            </a:r>
            <a:r>
              <a:rPr lang="en-US" altLang="zh-CN"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zh-CN" altLang="en-US"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。因此</a:t>
            </a:r>
            <a:r>
              <a:rPr lang="en-US" altLang="zh-CN" sz="240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rPr>
              <a:t>:</a:t>
            </a:r>
          </a:p>
          <a:p>
            <a:pPr marL="342900" indent="-342900">
              <a:lnSpc>
                <a:spcPct val="110000"/>
              </a:lnSpc>
              <a:buFont typeface="Arial" panose="020B0604020202020204" pitchFamily="34" charset="0"/>
              <a:buChar char="•"/>
            </a:pP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）劳动是道德起源的首要前提。</a:t>
            </a:r>
          </a:p>
          <a:p>
            <a:pPr marL="342900" indent="-342900">
              <a:lnSpc>
                <a:spcPct val="110000"/>
              </a:lnSpc>
              <a:buFont typeface="Arial" panose="020B0604020202020204" pitchFamily="34" charset="0"/>
              <a:buChar char="•"/>
            </a:pP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）社会关系是道德赖以生产的客观条件。</a:t>
            </a:r>
          </a:p>
          <a:p>
            <a:pPr marL="342900" indent="-342900">
              <a:lnSpc>
                <a:spcPct val="110000"/>
              </a:lnSpc>
              <a:buFont typeface="Arial" panose="020B0604020202020204" pitchFamily="34" charset="0"/>
              <a:buChar char="•"/>
            </a:pP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）人的自我意识是道德产生的主观条件。</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道德篇</a:t>
            </a:r>
          </a:p>
        </p:txBody>
      </p:sp>
      <p:sp>
        <p:nvSpPr>
          <p:cNvPr id="3" name="文本框 2"/>
          <p:cNvSpPr txBox="1"/>
          <p:nvPr/>
        </p:nvSpPr>
        <p:spPr>
          <a:xfrm>
            <a:off x="1166495" y="1512570"/>
            <a:ext cx="9685655" cy="5408295"/>
          </a:xfrm>
          <a:prstGeom prst="rect">
            <a:avLst/>
          </a:prstGeom>
          <a:noFill/>
        </p:spPr>
        <p:txBody>
          <a:bodyPr wrap="square" rtlCol="0">
            <a:spAutoFit/>
          </a:bodyPr>
          <a:lstStyle/>
          <a:p>
            <a:pPr>
              <a:lnSpc>
                <a:spcPct val="120000"/>
              </a:lnSpc>
            </a:pP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社会主义道德的核心和原则</a:t>
            </a:r>
          </a:p>
          <a:p>
            <a:pPr>
              <a:lnSpc>
                <a:spcPct val="120000"/>
              </a:lnSpc>
            </a:pP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20000"/>
              </a:lnSpc>
            </a:pP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b="1" u="sng">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为人民服务</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是社会主义道德的</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核心</a:t>
            </a:r>
            <a:r>
              <a:rPr lang="zh-CN" altLang="en-US" sz="2400">
                <a:latin typeface="宋体" panose="02010600030101010101" pitchFamily="2" charset="-122"/>
                <a:ea typeface="宋体" panose="02010600030101010101" pitchFamily="2" charset="-122"/>
                <a:cs typeface="微软雅黑 Light" panose="020B0502040204020203" pitchFamily="34" charset="-122"/>
              </a:rPr>
              <a:t>（为什么？）</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）为人民服务是社会主义经济基础和人际关系的客观要求</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）为人民服务是社会主义市场经济健康发展的要求</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）为人民服务是先进性要求和广泛性要求的统一</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（什么是？）</a:t>
            </a:r>
            <a:endParaRPr lang="zh-CN" altLang="en-US" sz="2400">
              <a:latin typeface="+mn-ea"/>
              <a:cs typeface="微软雅黑 Light" panose="020B0502040204020203" pitchFamily="34" charset="-122"/>
            </a:endParaRPr>
          </a:p>
          <a:p>
            <a:pPr marL="285750" indent="-285750">
              <a:lnSpc>
                <a:spcPct val="120000"/>
              </a:lnSpc>
              <a:buFont typeface="Arial" panose="020B0604020202020204" pitchFamily="34" charset="0"/>
              <a:buChar char="•"/>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毫不利己、专门利人</a:t>
            </a:r>
          </a:p>
          <a:p>
            <a:pPr marL="285750" indent="-285750">
              <a:lnSpc>
                <a:spcPct val="120000"/>
              </a:lnSpc>
              <a:buFont typeface="Arial" panose="020B0604020202020204" pitchFamily="34" charset="0"/>
              <a:buChar char="•"/>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顾全大局、先公后私、爱岗敬业、办事公道</a:t>
            </a:r>
          </a:p>
          <a:p>
            <a:pPr marL="285750" indent="-285750">
              <a:lnSpc>
                <a:spcPct val="120000"/>
              </a:lnSpc>
              <a:buFont typeface="Arial" panose="020B0604020202020204" pitchFamily="34" charset="0"/>
              <a:buChar char="•"/>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同志间、师生间、同学间互相关心、互相爱护、互相帮助</a:t>
            </a:r>
          </a:p>
          <a:p>
            <a:pPr marL="285750" indent="-285750">
              <a:lnSpc>
                <a:spcPct val="120000"/>
              </a:lnSpc>
              <a:buFont typeface="Arial" panose="020B0604020202020204" pitchFamily="34" charset="0"/>
              <a:buChar char="•"/>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热心公益、助人为乐、见义勇为、扶贫帮困、扶残助残</a:t>
            </a:r>
          </a:p>
          <a:p>
            <a:pPr marL="285750" indent="-285750">
              <a:lnSpc>
                <a:spcPct val="120000"/>
              </a:lnSpc>
              <a:buFont typeface="Arial" panose="020B0604020202020204" pitchFamily="34" charset="0"/>
              <a:buChar char="•"/>
            </a:pP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遵纪守法、诚实劳动并获取正当利益</a:t>
            </a:r>
          </a:p>
          <a:p>
            <a:pPr marL="285750" indent="-285750">
              <a:lnSpc>
                <a:spcPct val="120000"/>
              </a:lnSpc>
            </a:pPr>
            <a:endPar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endParaRPr>
          </a:p>
        </p:txBody>
      </p:sp>
      <p:graphicFrame>
        <p:nvGraphicFramePr>
          <p:cNvPr id="4" name="对象 3">
            <a:hlinkClick r:id="" action="ppaction://ole?verb=0"/>
          </p:cNvPr>
          <p:cNvGraphicFramePr>
            <a:graphicFrameLocks noChangeAspect="1"/>
          </p:cNvGraphicFramePr>
          <p:nvPr/>
        </p:nvGraphicFramePr>
        <p:xfrm>
          <a:off x="3392805" y="676910"/>
          <a:ext cx="971550" cy="666750"/>
        </p:xfrm>
        <a:graphic>
          <a:graphicData uri="http://schemas.openxmlformats.org/presentationml/2006/ole">
            <mc:AlternateContent xmlns:mc="http://schemas.openxmlformats.org/markup-compatibility/2006">
              <mc:Choice xmlns:v="urn:schemas-microsoft-com:vml" Requires="v">
                <p:oleObj showAsIcon="1" r:id="rId2" imgW="971550" imgH="666750" progId="PowerPoint.Show.12">
                  <p:embed/>
                </p:oleObj>
              </mc:Choice>
              <mc:Fallback>
                <p:oleObj showAsIcon="1" r:id="rId2" imgW="971550" imgH="666750" progId="PowerPoint.Show.12">
                  <p:embed/>
                  <p:pic>
                    <p:nvPicPr>
                      <p:cNvPr id="0" name="图片 1024"/>
                      <p:cNvPicPr/>
                      <p:nvPr/>
                    </p:nvPicPr>
                    <p:blipFill>
                      <a:blip r:embed="rId3"/>
                      <a:stretch>
                        <a:fillRect/>
                      </a:stretch>
                    </p:blipFill>
                    <p:spPr>
                      <a:xfrm>
                        <a:off x="3392805" y="676910"/>
                        <a:ext cx="971550" cy="666750"/>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文本框 2"/>
          <p:cNvSpPr txBox="1"/>
          <p:nvPr/>
        </p:nvSpPr>
        <p:spPr>
          <a:xfrm>
            <a:off x="1166495" y="1512570"/>
            <a:ext cx="9685655" cy="4521835"/>
          </a:xfrm>
          <a:prstGeom prst="rect">
            <a:avLst/>
          </a:prstGeom>
          <a:noFill/>
        </p:spPr>
        <p:txBody>
          <a:bodyPr wrap="square" rtlCol="0">
            <a:spAutoFit/>
          </a:bodyPr>
          <a:lstStyle/>
          <a:p>
            <a:pPr>
              <a:lnSpc>
                <a:spcPct val="120000"/>
              </a:lnSpc>
            </a:pPr>
            <a:r>
              <a:rPr lang="zh-CN" altLang="en-US" sz="2400" b="1">
                <a:latin typeface="微软雅黑 Light" panose="020B0502040204020203" pitchFamily="34" charset="-122"/>
                <a:ea typeface="微软雅黑 Light" panose="020B0502040204020203" pitchFamily="34" charset="-122"/>
                <a:cs typeface="微软雅黑 Light" panose="020B0502040204020203" pitchFamily="34" charset="-122"/>
              </a:rPr>
              <a:t>社会主义道德的核心和原则</a:t>
            </a:r>
          </a:p>
          <a:p>
            <a:pPr>
              <a:lnSpc>
                <a:spcPct val="120000"/>
              </a:lnSpc>
            </a:pP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b="1" u="sng">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cs typeface="微软雅黑 Light" panose="020B0502040204020203" pitchFamily="34" charset="-122"/>
              </a:rPr>
              <a:t>集体主义</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是社会主义道德的</a:t>
            </a:r>
            <a:r>
              <a:rPr lang="zh-CN" altLang="en-US" sz="2400">
                <a:solidFill>
                  <a:srgbClr val="FF0000"/>
                </a:solidFill>
                <a:latin typeface="微软雅黑 Light" panose="020B0502040204020203" pitchFamily="34" charset="-122"/>
                <a:ea typeface="微软雅黑 Light" panose="020B0502040204020203" pitchFamily="34" charset="-122"/>
                <a:cs typeface="微软雅黑 Light" panose="020B0502040204020203" pitchFamily="34" charset="-122"/>
              </a:rPr>
              <a:t>原则</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       在我国，国家利益、社会利益和个人利益</a:t>
            </a:r>
            <a:r>
              <a:rPr lang="zh-CN" altLang="en-US" sz="2400" u="wavy">
                <a:solidFill>
                  <a:schemeClr val="tx1"/>
                </a:solidFill>
                <a:uFillTx/>
                <a:latin typeface="微软雅黑 Light" panose="020B0502040204020203" pitchFamily="34" charset="-122"/>
                <a:ea typeface="微软雅黑 Light" panose="020B0502040204020203" pitchFamily="34" charset="-122"/>
                <a:cs typeface="微软雅黑 Light" panose="020B0502040204020203" pitchFamily="34" charset="-122"/>
              </a:rPr>
              <a:t>根本</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上的</a:t>
            </a:r>
            <a:r>
              <a:rPr lang="zh-CN" altLang="en-US" sz="2400" u="wavy">
                <a:uFillTx/>
                <a:latin typeface="微软雅黑 Light" panose="020B0502040204020203" pitchFamily="34" charset="-122"/>
                <a:ea typeface="微软雅黑 Light" panose="020B0502040204020203" pitchFamily="34" charset="-122"/>
                <a:cs typeface="微软雅黑 Light" panose="020B0502040204020203" pitchFamily="34" charset="-122"/>
              </a:rPr>
              <a:t>一致</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性，使得集体主义应当而且能够在全社会范围内贯彻实施。长期以来，集体主义已经成为调节国家利益、社会整体利益和个人利益关系的基本原则。</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1</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）集体主义强调国家利益、社会整体利益和个人利益的</a:t>
            </a:r>
            <a:r>
              <a:rPr lang="zh-CN" altLang="en-US" sz="2400" b="1" u="wavyHeavy">
                <a:effectLst>
                  <a:outerShdw blurRad="38100" dist="38100" dir="2700000" algn="tl">
                    <a:srgbClr val="000000">
                      <a:alpha val="43137"/>
                    </a:srgbClr>
                  </a:outerShdw>
                </a:effectLst>
                <a:uFill>
                  <a:solidFill>
                    <a:srgbClr val="00B050"/>
                  </a:solidFill>
                </a:uFill>
                <a:latin typeface="微软雅黑 Light" panose="020B0502040204020203" pitchFamily="34" charset="-122"/>
                <a:ea typeface="微软雅黑 Light" panose="020B0502040204020203" pitchFamily="34" charset="-122"/>
                <a:cs typeface="微软雅黑 Light" panose="020B0502040204020203" pitchFamily="34" charset="-122"/>
              </a:rPr>
              <a:t>辩证统一</a:t>
            </a:r>
            <a:r>
              <a:rPr lang="zh-CN" altLang="en-US" sz="2400">
                <a:solidFill>
                  <a:srgbClr val="00B0F0"/>
                </a:solidFill>
                <a:latin typeface="楷体" panose="02010609060101010101" pitchFamily="49" charset="-122"/>
                <a:ea typeface="楷体" panose="02010609060101010101" pitchFamily="49" charset="-122"/>
                <a:cs typeface="微软雅黑 Light" panose="020B0502040204020203" pitchFamily="34" charset="-122"/>
              </a:rPr>
              <a:t>（关键词：根本；长远；组成部分）</a:t>
            </a:r>
            <a:endPar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2</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）集体主义强调国家利益、社会整体利益</a:t>
            </a:r>
            <a:r>
              <a:rPr lang="zh-CN" altLang="en-US" sz="2400" b="1" u="wavyHeavy">
                <a:solidFill>
                  <a:schemeClr val="tx1"/>
                </a:solidFill>
                <a:effectLst>
                  <a:outerShdw blurRad="38100" dist="38100" dir="2700000" algn="tl">
                    <a:srgbClr val="000000">
                      <a:alpha val="43137"/>
                    </a:srgbClr>
                  </a:outerShdw>
                </a:effectLst>
                <a:uFill>
                  <a:solidFill>
                    <a:srgbClr val="00B050"/>
                  </a:solidFill>
                </a:uFill>
                <a:latin typeface="微软雅黑 Light" panose="020B0502040204020203" pitchFamily="34" charset="-122"/>
                <a:ea typeface="微软雅黑 Light" panose="020B0502040204020203" pitchFamily="34" charset="-122"/>
                <a:cs typeface="微软雅黑 Light" panose="020B0502040204020203" pitchFamily="34" charset="-122"/>
              </a:rPr>
              <a:t>高于</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个人利益</a:t>
            </a:r>
          </a:p>
          <a:p>
            <a:pPr>
              <a:lnSpc>
                <a:spcPct val="120000"/>
              </a:lnSpc>
            </a:pP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a:t>
            </a:r>
            <a:r>
              <a:rPr lang="en-US" altLang="zh-CN" sz="2400">
                <a:latin typeface="微软雅黑 Light" panose="020B0502040204020203" pitchFamily="34" charset="-122"/>
                <a:ea typeface="微软雅黑 Light" panose="020B0502040204020203" pitchFamily="34" charset="-122"/>
                <a:cs typeface="微软雅黑 Light" panose="020B0502040204020203" pitchFamily="34" charset="-122"/>
              </a:rPr>
              <a:t>3</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）集体主义重视和保障个人的</a:t>
            </a:r>
            <a:r>
              <a:rPr lang="zh-CN" altLang="en-US" sz="2400" b="1" u="wavy">
                <a:solidFill>
                  <a:schemeClr val="tx1"/>
                </a:solidFill>
                <a:effectLst>
                  <a:outerShdw blurRad="38100" dist="38100" dir="2700000" algn="tl">
                    <a:srgbClr val="000000">
                      <a:alpha val="43137"/>
                    </a:srgbClr>
                  </a:outerShdw>
                </a:effectLst>
                <a:uFill>
                  <a:solidFill>
                    <a:srgbClr val="00B050"/>
                  </a:solidFill>
                </a:uFill>
                <a:latin typeface="微软雅黑 Light" panose="020B0502040204020203" pitchFamily="34" charset="-122"/>
                <a:ea typeface="微软雅黑 Light" panose="020B0502040204020203" pitchFamily="34" charset="-122"/>
                <a:cs typeface="微软雅黑 Light" panose="020B0502040204020203" pitchFamily="34" charset="-122"/>
              </a:rPr>
              <a:t>正当</a:t>
            </a:r>
            <a:r>
              <a:rPr lang="zh-CN" altLang="en-US" sz="2400">
                <a:latin typeface="微软雅黑 Light" panose="020B0502040204020203" pitchFamily="34" charset="-122"/>
                <a:ea typeface="微软雅黑 Light" panose="020B0502040204020203" pitchFamily="34" charset="-122"/>
                <a:cs typeface="微软雅黑 Light" panose="020B0502040204020203" pitchFamily="34" charset="-122"/>
              </a:rPr>
              <a:t>利益</a:t>
            </a:r>
          </a:p>
        </p:txBody>
      </p:sp>
      <p:sp>
        <p:nvSpPr>
          <p:cNvPr id="2" name="标题 1"/>
          <p:cNvSpPr>
            <a:spLocks noGrp="1"/>
          </p:cNvSpPr>
          <p:nvPr/>
        </p:nvSpPr>
        <p:spPr>
          <a:xfrm>
            <a:off x="1066800" y="32445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zh-CN" altLang="en-US">
                <a:latin typeface="微软雅黑" panose="020B0503020204020204" pitchFamily="34" charset="-122"/>
                <a:ea typeface="微软雅黑" panose="020B0503020204020204" pitchFamily="34" charset="-122"/>
              </a:rPr>
              <a:t>道德篇</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OC_GUID" val="{26e29f80-3fd7-4d38-8c0a-4666ea1d8d17}"/>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60820"/>
  <p:tag name="KSO_WM_UNIT_TYPE" val="p_h_h_i"/>
  <p:tag name="KSO_WM_UNIT_INDEX" val="1_1_1_1"/>
  <p:tag name="KSO_WM_UNIT_ID" val="diagram160820_1*p_h_h_i*1_1_1_1"/>
  <p:tag name="KSO_WM_UNIT_LAYERLEVEL" val="1_1_1_1"/>
  <p:tag name="KSO_WM_BEAUTIFY_FLAG" val="#wm#"/>
  <p:tag name="KSO_WM_TAG_VERSION" val="1.0"/>
  <p:tag name="KSO_WM_DIAGRAM_GROUP_CODE" val="p1-1"/>
  <p:tag name="KSO_WM_UNIT_HIGHLIGHT" val="0"/>
  <p:tag name="KSO_WM_UNIT_COMPATIBLE" val="0"/>
  <p:tag name="KSO_WM_UNIT_DIAGRAM_ISNUMVISUAL" val="0"/>
  <p:tag name="KSO_WM_UNIT_DIAGRAM_ISREFERUNIT" val="0"/>
  <p:tag name="KSO_WM_UNIT_LINE_FORE_SCHEMECOLOR_INDEX" val="5"/>
  <p:tag name="KSO_WM_UNIT_LINE_FILL_TYPE" val="2"/>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60820"/>
  <p:tag name="KSO_WM_UNIT_TYPE" val="p_h_h_i"/>
  <p:tag name="KSO_WM_UNIT_INDEX" val="1_1_2_1"/>
  <p:tag name="KSO_WM_UNIT_ID" val="diagram160820_1*p_h_h_i*1_1_2_1"/>
  <p:tag name="KSO_WM_UNIT_LAYERLEVEL" val="1_1_1_1"/>
  <p:tag name="KSO_WM_BEAUTIFY_FLAG" val="#wm#"/>
  <p:tag name="KSO_WM_TAG_VERSION" val="1.0"/>
  <p:tag name="KSO_WM_DIAGRAM_GROUP_CODE" val="p1-1"/>
  <p:tag name="KSO_WM_UNIT_HIGHLIGHT" val="0"/>
  <p:tag name="KSO_WM_UNIT_COMPATIBLE" val="0"/>
  <p:tag name="KSO_WM_UNIT_DIAGRAM_ISNUMVISUAL" val="0"/>
  <p:tag name="KSO_WM_UNIT_DIAGRAM_ISREFERUNIT" val="0"/>
  <p:tag name="KSO_WM_UNIT_LINE_FORE_SCHEMECOLOR_INDEX" val="5"/>
  <p:tag name="KSO_WM_UNIT_LINE_FILL_TYPE" val="2"/>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60820"/>
  <p:tag name="KSO_WM_UNIT_TYPE" val="p_h_h_f"/>
  <p:tag name="KSO_WM_UNIT_INDEX" val="1_1_2_1"/>
  <p:tag name="KSO_WM_UNIT_ID" val="diagram160820_1*p_h_h_f*1_1_2_1"/>
  <p:tag name="KSO_WM_UNIT_LAYERLEVEL" val="1_1_1_1"/>
  <p:tag name="KSO_WM_UNIT_VALUE" val="30"/>
  <p:tag name="KSO_WM_UNIT_HIGHLIGHT" val="0"/>
  <p:tag name="KSO_WM_UNIT_COMPATIBLE" val="0"/>
  <p:tag name="KSO_WM_BEAUTIFY_FLAG" val="#wm#"/>
  <p:tag name="KSO_WM_TAG_VERSION" val="1.0"/>
  <p:tag name="KSO_WM_DIAGRAM_GROUP_CODE" val="p1-1"/>
  <p:tag name="KSO_WM_UNIT_PRESET_TEXT" val="单击此处添加文本"/>
  <p:tag name="KSO_WM_UNIT_NOCLEAR" val="0"/>
  <p:tag name="KSO_WM_UNIT_DIAGRAM_ISNUMVISUAL" val="0"/>
  <p:tag name="KSO_WM_UNIT_DIAGRAM_ISREFERUNIT" val="0"/>
  <p:tag name="KSO_WM_UNIT_FILL_FORE_SCHEMECOLOR_INDEX" val="6"/>
  <p:tag name="KSO_WM_UNIT_FILL_TYPE" val="1"/>
  <p:tag name="KSO_WM_UNIT_TEXT_FILL_FORE_SCHEMECOLOR_INDEX" val="14"/>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60820"/>
  <p:tag name="KSO_WM_UNIT_TYPE" val="p_h_h_f"/>
  <p:tag name="KSO_WM_UNIT_INDEX" val="1_1_1_1"/>
  <p:tag name="KSO_WM_UNIT_ID" val="diagram160820_1*p_h_h_f*1_1_1_1"/>
  <p:tag name="KSO_WM_UNIT_LAYERLEVEL" val="1_1_1_1"/>
  <p:tag name="KSO_WM_UNIT_VALUE" val="30"/>
  <p:tag name="KSO_WM_UNIT_HIGHLIGHT" val="0"/>
  <p:tag name="KSO_WM_UNIT_COMPATIBLE" val="0"/>
  <p:tag name="KSO_WM_BEAUTIFY_FLAG" val="#wm#"/>
  <p:tag name="KSO_WM_TAG_VERSION" val="1.0"/>
  <p:tag name="KSO_WM_DIAGRAM_GROUP_CODE" val="p1-1"/>
  <p:tag name="KSO_WM_UNIT_PRESET_TEXT" val="单击此处添加文本"/>
  <p:tag name="KSO_WM_UNIT_NOCLEAR" val="0"/>
  <p:tag name="KSO_WM_UNIT_DIAGRAM_ISNUMVISUAL" val="0"/>
  <p:tag name="KSO_WM_UNIT_DIAGRAM_ISREFERUNIT" val="0"/>
  <p:tag name="KSO_WM_UNIT_FILL_FORE_SCHEMECOLOR_INDEX" val="6"/>
  <p:tag name="KSO_WM_UNIT_FILL_TYPE" val="1"/>
  <p:tag name="KSO_WM_UNIT_TEXT_FILL_FORE_SCHEMECOLOR_INDEX" val="14"/>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60820"/>
  <p:tag name="KSO_WM_UNIT_TYPE" val="p_h_f"/>
  <p:tag name="KSO_WM_UNIT_INDEX" val="1_1_1"/>
  <p:tag name="KSO_WM_UNIT_ID" val="diagram160820_1*p_h_f*1_1_1"/>
  <p:tag name="KSO_WM_UNIT_LAYERLEVEL" val="1_1_1"/>
  <p:tag name="KSO_WM_UNIT_VALUE" val="30"/>
  <p:tag name="KSO_WM_UNIT_HIGHLIGHT" val="0"/>
  <p:tag name="KSO_WM_UNIT_COMPATIBLE" val="0"/>
  <p:tag name="KSO_WM_BEAUTIFY_FLAG" val="#wm#"/>
  <p:tag name="KSO_WM_TAG_VERSION" val="1.0"/>
  <p:tag name="KSO_WM_DIAGRAM_GROUP_CODE" val="p1-1"/>
  <p:tag name="KSO_WM_UNIT_PRESET_TEXT" val="单击此处添加文本"/>
  <p:tag name="KSO_WM_UNIT_NOCLEAR" val="0"/>
  <p:tag name="KSO_WM_UNIT_DIAGRAM_ISNUMVISUAL" val="0"/>
  <p:tag name="KSO_WM_UNIT_DIAGRAM_ISREFERUNIT" val="0"/>
  <p:tag name="KSO_WM_UNIT_FILL_FORE_SCHEMECOLOR_INDEX" val="5"/>
  <p:tag name="KSO_WM_UNIT_FILL_TYPE" val="1"/>
  <p:tag name="KSO_WM_UNIT_TEXT_FILL_FORE_SCHEMECOLOR_INDEX" val="14"/>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420,&quot;width&quot;:903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肥皂">
  <a:themeElements>
    <a:clrScheme name="肥皂">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肥皂">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肥皂">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4654</Words>
  <Application>Microsoft Office PowerPoint</Application>
  <PresentationFormat>宽屏</PresentationFormat>
  <Paragraphs>298</Paragraphs>
  <Slides>33</Slides>
  <Notes>3</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33</vt:i4>
      </vt:variant>
    </vt:vector>
  </HeadingPairs>
  <TitlesOfParts>
    <vt:vector size="47" baseType="lpstr">
      <vt:lpstr>黑体</vt:lpstr>
      <vt:lpstr>华文楷体</vt:lpstr>
      <vt:lpstr>华文隶书</vt:lpstr>
      <vt:lpstr>楷体</vt:lpstr>
      <vt:lpstr>宋体</vt:lpstr>
      <vt:lpstr>微软雅黑</vt:lpstr>
      <vt:lpstr>微软雅黑 Light</vt:lpstr>
      <vt:lpstr>Arial</vt:lpstr>
      <vt:lpstr>Calibri</vt:lpstr>
      <vt:lpstr>Century Gothic</vt:lpstr>
      <vt:lpstr>Garamond</vt:lpstr>
      <vt:lpstr>Wingdings</vt:lpstr>
      <vt:lpstr>肥皂</vt:lpstr>
      <vt:lpstr>Microsoft PowerPoint Presentation</vt:lpstr>
      <vt:lpstr>思想道德修养与法律基础 考前辅导</vt:lpstr>
      <vt:lpstr>题型&amp;分数分布：</vt:lpstr>
      <vt:lpstr>PowerPoint 演示文稿</vt:lpstr>
      <vt:lpstr>PowerPoint 演示文稿</vt:lpstr>
      <vt:lpstr>PowerPoint 演示文稿</vt:lpstr>
      <vt:lpstr>道德篇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第三章 家庭关系     第一节 夫妻关系</vt:lpstr>
      <vt:lpstr>PowerPoint 演示文稿</vt:lpstr>
      <vt:lpstr>PowerPoint 演示文稿</vt:lpstr>
      <vt:lpstr>PowerPoint 演示文稿</vt:lpstr>
      <vt:lpstr>PowerPoint 演示文稿</vt:lpstr>
      <vt:lpstr>第1128条 被继承人的子女先于被继承人死亡的，由被继承人的子女的直系晚辈血亲代位继承。 被继承人的兄弟姐妹先于被继承人死亡的，由被继承人的兄弟姐妹的子女代位继承。 代位继承人一般只能继承被代位继承人有权继承的遗产份额。  第1129条 丧偶儿媳对公婆，丧偶女婿对岳父母，尽了主要赡养义务的，作为第一顺序继承人。  第1130条 同一顺序继承人继承遗产的份额，一般应当均等。 对生活有特殊困难又缺乏劳动能力的继承人，分配遗产时，应当予以照顾。 对被继承人尽了主要扶养义务或者与被继承人共同生活的继承人，分配遗产时，可以多分。 有扶养能力和有扶养条件的继承人，不尽扶养义务的，分配遗产时，应当不分或者少分。 继承人协商同意的，也可以不均等。</vt:lpstr>
      <vt:lpstr>PowerPoint 演示文稿</vt:lpstr>
      <vt:lpstr>例题：</vt:lpstr>
      <vt:lpstr>解题思路：</vt:lpstr>
      <vt:lpstr>PowerPoint 演示文稿</vt:lpstr>
      <vt:lpstr>例题：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思想道德修养与法律基础 考前辅导</dc:title>
  <dc:creator>lenovo</dc:creator>
  <cp:lastModifiedBy>张 孜远</cp:lastModifiedBy>
  <cp:revision>32</cp:revision>
  <dcterms:created xsi:type="dcterms:W3CDTF">2018-12-28T02:25:00Z</dcterms:created>
  <dcterms:modified xsi:type="dcterms:W3CDTF">2021-01-08T16:20:39Z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